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2" r:id="rId1"/>
    <p:sldMasterId id="2147483770" r:id="rId2"/>
  </p:sldMasterIdLst>
  <p:notesMasterIdLst>
    <p:notesMasterId r:id="rId21"/>
  </p:notesMasterIdLst>
  <p:handoutMasterIdLst>
    <p:handoutMasterId r:id="rId22"/>
  </p:handoutMasterIdLst>
  <p:sldIdLst>
    <p:sldId id="1828" r:id="rId3"/>
    <p:sldId id="1803" r:id="rId4"/>
    <p:sldId id="1818" r:id="rId5"/>
    <p:sldId id="1819" r:id="rId6"/>
    <p:sldId id="1808" r:id="rId7"/>
    <p:sldId id="1809" r:id="rId8"/>
    <p:sldId id="1820" r:id="rId9"/>
    <p:sldId id="1810" r:id="rId10"/>
    <p:sldId id="1811" r:id="rId11"/>
    <p:sldId id="1805" r:id="rId12"/>
    <p:sldId id="1824" r:id="rId13"/>
    <p:sldId id="1825" r:id="rId14"/>
    <p:sldId id="1826" r:id="rId15"/>
    <p:sldId id="1817" r:id="rId16"/>
    <p:sldId id="1813" r:id="rId17"/>
    <p:sldId id="1816" r:id="rId18"/>
    <p:sldId id="1821" r:id="rId19"/>
    <p:sldId id="1806" r:id="rId20"/>
  </p:sldIdLst>
  <p:sldSz cx="12192000" cy="6858000"/>
  <p:notesSz cx="6858000" cy="9144000"/>
  <p:embeddedFontLst>
    <p:embeddedFont>
      <p:font typeface="Garamond" panose="02020404030301010803" pitchFamily="18" charset="0"/>
      <p:regular r:id="rId23"/>
      <p:bold r:id="rId24"/>
      <p:italic r:id="rId25"/>
    </p:embeddedFont>
    <p:embeddedFont>
      <p:font typeface="Open Sans" panose="020B0606030504020204" pitchFamily="34" charset="0"/>
      <p:regular r:id="rId26"/>
      <p:bold r:id="rId27"/>
      <p:italic r:id="rId28"/>
      <p:boldItalic r:id="rId29"/>
    </p:embeddedFont>
    <p:embeddedFont>
      <p:font typeface="Open Sans bold" panose="020B0806030504020204" pitchFamily="34" charset="0"/>
      <p:regular r:id="rId30"/>
      <p:bold r:id="rId31"/>
      <p:italic r:id="rId32"/>
      <p:boldItalic r:id="rId33"/>
    </p:embeddedFont>
    <p:embeddedFont>
      <p:font typeface="Open Sans Light" panose="020B0306030504020204" pitchFamily="34" charset="0"/>
      <p:regular r:id="rId34"/>
      <p:italic r:id="rId35"/>
    </p:embeddedFont>
    <p:embeddedFont>
      <p:font typeface="Open Sans SemiBold" panose="020B0706030804020204" pitchFamily="34" charset="0"/>
      <p:regular r:id="rId36"/>
      <p:bold r:id="rId37"/>
      <p:italic r:id="rId38"/>
      <p:boldItalic r:id="rId39"/>
    </p:embeddedFont>
    <p:embeddedFont>
      <p:font typeface="Segoe UI" panose="020B0502040204020203" pitchFamily="34" charset="0"/>
      <p:regular r:id="rId40"/>
      <p:bold r:id="rId41"/>
      <p:italic r:id="rId42"/>
      <p:boldItalic r:id="rId4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bout" id="{7D1F2A88-9EF1-C940-B849-EE7D1949366C}">
          <p14:sldIdLst/>
        </p14:section>
        <p14:section name="CUI-Generic" id="{D278F097-0A73-434B-97FE-ED3B8A0EF645}">
          <p14:sldIdLst>
            <p14:sldId id="1828"/>
            <p14:sldId id="1803"/>
            <p14:sldId id="1818"/>
            <p14:sldId id="1819"/>
            <p14:sldId id="1808"/>
            <p14:sldId id="1809"/>
            <p14:sldId id="1820"/>
            <p14:sldId id="1810"/>
            <p14:sldId id="1811"/>
            <p14:sldId id="1805"/>
            <p14:sldId id="1824"/>
            <p14:sldId id="1825"/>
            <p14:sldId id="1826"/>
            <p14:sldId id="1817"/>
            <p14:sldId id="1813"/>
            <p14:sldId id="1816"/>
            <p14:sldId id="1821"/>
            <p14:sldId id="1806"/>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2134598-49B1-8AD6-B27D-BCCEB25CF7F9}" name="Smith, Mariah Lee" initials="SML" userId="S::msmith7@sandia.gov::82d7ae46-6976-4cd5-8138-e137894f46e4" providerId="AD"/>
  <p188:author id="{B5B56FDD-5FEB-1A89-B2F2-F9772E46D664}" name="Fulton, John Douglas" initials="FJD" userId="S::jdfulto@sandia.gov::2d181814-f7b8-4204-a503-2847eaf7709d" providerId="AD"/>
  <p188:author id="{CBA8CAE5-A57A-C277-D646-3E015159E547}" name="Keith Compton" initials="KC" userId="S::KLC@NRC.GOV::ad3f6869-7be7-475f-b8e3-0aa903920a9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FDD"/>
    <a:srgbClr val="1A315D"/>
    <a:srgbClr val="339A2E"/>
    <a:srgbClr val="00ACD5"/>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D5A76D-7858-472E-A867-59EB007B2102}" v="21" dt="2023-08-27T23:49:58.1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99" autoAdjust="0"/>
    <p:restoredTop sz="91578" autoAdjust="0"/>
  </p:normalViewPr>
  <p:slideViewPr>
    <p:cSldViewPr snapToGrid="0" showGuides="1">
      <p:cViewPr varScale="1">
        <p:scale>
          <a:sx n="148" d="100"/>
          <a:sy n="148" d="100"/>
        </p:scale>
        <p:origin x="954" y="108"/>
      </p:cViewPr>
      <p:guideLst/>
    </p:cSldViewPr>
  </p:slideViewPr>
  <p:notesTextViewPr>
    <p:cViewPr>
      <p:scale>
        <a:sx n="85" d="100"/>
        <a:sy n="85" d="100"/>
      </p:scale>
      <p:origin x="0" y="0"/>
    </p:cViewPr>
  </p:notesTextViewPr>
  <p:notesViewPr>
    <p:cSldViewPr snapToGrid="0" showGuides="1">
      <p:cViewPr varScale="1">
        <p:scale>
          <a:sx n="64" d="100"/>
          <a:sy n="64" d="100"/>
        </p:scale>
        <p:origin x="2692" y="7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4.fntdata"/><Relationship Id="rId39" Type="http://schemas.openxmlformats.org/officeDocument/2006/relationships/font" Target="fonts/font17.fntdata"/><Relationship Id="rId21" Type="http://schemas.openxmlformats.org/officeDocument/2006/relationships/notesMaster" Target="notesMasters/notesMaster1.xml"/><Relationship Id="rId34" Type="http://schemas.openxmlformats.org/officeDocument/2006/relationships/font" Target="fonts/font12.fntdata"/><Relationship Id="rId42" Type="http://schemas.openxmlformats.org/officeDocument/2006/relationships/font" Target="fonts/font20.fntdata"/><Relationship Id="rId47"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font" Target="fonts/font7.fntdata"/><Relationship Id="rId11" Type="http://schemas.openxmlformats.org/officeDocument/2006/relationships/slide" Target="slides/slide9.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49" Type="http://schemas.microsoft.com/office/2018/10/relationships/authors" Targe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9.fntdata"/><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font" Target="fonts/font21.fntdata"/><Relationship Id="rId48" Type="http://schemas.microsoft.com/office/2015/10/relationships/revisionInfo" Target="revisionInfo.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46"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font" Target="fonts/font19.fntdata"/><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Open Sans" panose="020B0606030504020204" pitchFamily="34" charset="0"/>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4712B77-F7E2-4D68-A9CB-41B8CCDC9B29}" type="datetimeFigureOut">
              <a:rPr lang="en-US" smtClean="0">
                <a:latin typeface="Open Sans" panose="020B0606030504020204" pitchFamily="34" charset="0"/>
              </a:rPr>
              <a:t>8/29/2023</a:t>
            </a:fld>
            <a:endParaRPr lang="en-US" dirty="0">
              <a:latin typeface="Open Sans" panose="020B0606030504020204" pitchFamily="34" charset="0"/>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Open Sans" panose="020B0606030504020204" pitchFamily="34" charset="0"/>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9C23351-3FB3-4478-AE7D-BEC670948232}" type="slidenum">
              <a:rPr lang="en-US" smtClean="0">
                <a:latin typeface="Open Sans" panose="020B0606030504020204" pitchFamily="34" charset="0"/>
              </a:rPr>
              <a:t>‹#›</a:t>
            </a:fld>
            <a:endParaRPr lang="en-US" dirty="0">
              <a:latin typeface="Open Sans" panose="020B0606030504020204" pitchFamily="34" charset="0"/>
            </a:endParaRPr>
          </a:p>
        </p:txBody>
      </p:sp>
    </p:spTree>
    <p:extLst>
      <p:ext uri="{BB962C8B-B14F-4D97-AF65-F5344CB8AC3E}">
        <p14:creationId xmlns:p14="http://schemas.microsoft.com/office/powerpoint/2010/main" val="39106458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Open Sans" panose="020B060603050402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Open Sans" panose="020B0606030504020204" pitchFamily="34" charset="0"/>
              </a:defRPr>
            </a:lvl1pPr>
          </a:lstStyle>
          <a:p>
            <a:fld id="{896A8DF4-6A87-4F69-8212-F0A65870B2F2}" type="datetimeFigureOut">
              <a:rPr lang="en-US" smtClean="0"/>
              <a:pPr/>
              <a:t>8/29/2023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Open Sans" panose="020B060603050402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Open Sans" panose="020B0606030504020204" pitchFamily="34" charset="0"/>
              </a:defRPr>
            </a:lvl1pPr>
          </a:lstStyle>
          <a:p>
            <a:fld id="{E21A7267-269F-4D26-9F96-B6358A06B982}" type="slidenum">
              <a:rPr lang="en-US" smtClean="0"/>
              <a:pPr/>
              <a:t>‹#›</a:t>
            </a:fld>
            <a:endParaRPr lang="en-US" dirty="0"/>
          </a:p>
        </p:txBody>
      </p:sp>
    </p:spTree>
    <p:extLst>
      <p:ext uri="{BB962C8B-B14F-4D97-AF65-F5344CB8AC3E}">
        <p14:creationId xmlns:p14="http://schemas.microsoft.com/office/powerpoint/2010/main" val="3410717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Open Sans" panose="020B0606030504020204" pitchFamily="34" charset="0"/>
        <a:ea typeface="+mn-ea"/>
        <a:cs typeface="+mn-cs"/>
      </a:defRPr>
    </a:lvl1pPr>
    <a:lvl2pPr marL="457200" algn="l" defTabSz="914400" rtl="0" eaLnBrk="1" latinLnBrk="0" hangingPunct="1">
      <a:defRPr sz="1200" b="0" i="0" kern="1200">
        <a:solidFill>
          <a:schemeClr val="tx1"/>
        </a:solidFill>
        <a:latin typeface="Open Sans" panose="020B0606030504020204" pitchFamily="34" charset="0"/>
        <a:ea typeface="+mn-ea"/>
        <a:cs typeface="+mn-cs"/>
      </a:defRPr>
    </a:lvl2pPr>
    <a:lvl3pPr marL="914400" algn="l" defTabSz="914400" rtl="0" eaLnBrk="1" latinLnBrk="0" hangingPunct="1">
      <a:defRPr sz="1200" b="0" i="0" kern="1200">
        <a:solidFill>
          <a:schemeClr val="tx1"/>
        </a:solidFill>
        <a:latin typeface="Open Sans" panose="020B0606030504020204" pitchFamily="34" charset="0"/>
        <a:ea typeface="+mn-ea"/>
        <a:cs typeface="+mn-cs"/>
      </a:defRPr>
    </a:lvl3pPr>
    <a:lvl4pPr marL="1371600" algn="l" defTabSz="914400" rtl="0" eaLnBrk="1" latinLnBrk="0" hangingPunct="1">
      <a:defRPr sz="1200" b="0" i="0" kern="1200">
        <a:solidFill>
          <a:schemeClr val="tx1"/>
        </a:solidFill>
        <a:latin typeface="Open Sans" panose="020B0606030504020204" pitchFamily="34" charset="0"/>
        <a:ea typeface="+mn-ea"/>
        <a:cs typeface="+mn-cs"/>
      </a:defRPr>
    </a:lvl4pPr>
    <a:lvl5pPr marL="1828800" algn="l" defTabSz="914400" rtl="0" eaLnBrk="1" latinLnBrk="0" hangingPunct="1">
      <a:defRPr sz="1200" b="0" i="0" kern="1200">
        <a:solidFill>
          <a:schemeClr val="tx1"/>
        </a:solidFill>
        <a:latin typeface="Open Sans" panose="020B0606030504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1A7267-269F-4D26-9F96-B6358A06B982}" type="slidenum">
              <a:rPr kumimoji="0" lang="en-US" sz="1200" b="0" i="0" u="none" strike="noStrike" kern="1200" cap="none" spc="0" normalizeH="0" baseline="0" noProof="0" smtClean="0">
                <a:ln>
                  <a:noFill/>
                </a:ln>
                <a:solidFill>
                  <a:prstClr val="black"/>
                </a:solidFill>
                <a:effectLst/>
                <a:uLnTx/>
                <a:uFillTx/>
                <a:latin typeface="Open Sans" panose="020B0606030504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Open Sans" panose="020B0606030504020204" pitchFamily="34" charset="0"/>
              <a:ea typeface="+mn-ea"/>
              <a:cs typeface="+mn-cs"/>
            </a:endParaRPr>
          </a:p>
        </p:txBody>
      </p:sp>
    </p:spTree>
    <p:extLst>
      <p:ext uri="{BB962C8B-B14F-4D97-AF65-F5344CB8AC3E}">
        <p14:creationId xmlns:p14="http://schemas.microsoft.com/office/powerpoint/2010/main" val="3158953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1A7267-269F-4D26-9F96-B6358A06B982}" type="slidenum">
              <a:rPr lang="en-US" smtClean="0"/>
              <a:pPr/>
              <a:t>2</a:t>
            </a:fld>
            <a:endParaRPr lang="en-US" dirty="0"/>
          </a:p>
        </p:txBody>
      </p:sp>
    </p:spTree>
    <p:extLst>
      <p:ext uri="{BB962C8B-B14F-4D97-AF65-F5344CB8AC3E}">
        <p14:creationId xmlns:p14="http://schemas.microsoft.com/office/powerpoint/2010/main" val="18211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ctr" rtl="0" eaLnBrk="1" fontAlgn="base" latinLnBrk="0" hangingPunct="1">
              <a:spcBef>
                <a:spcPts val="0"/>
              </a:spcBef>
              <a:spcAft>
                <a:spcPts val="0"/>
              </a:spcAft>
            </a:pPr>
            <a:r>
              <a:rPr lang="en-US" sz="1800" b="1" i="0" u="none" strike="noStrike" kern="1200" dirty="0">
                <a:solidFill>
                  <a:srgbClr val="FFFFFF"/>
                </a:solidFill>
                <a:effectLst/>
                <a:latin typeface="Open Sans Light" panose="020B0306030504020204" pitchFamily="34" charset="0"/>
              </a:rPr>
              <a:t>Process​</a:t>
            </a:r>
            <a:endParaRPr lang="en-US" sz="1800" b="0" i="0" u="none" strike="noStrike" dirty="0">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E21A7267-269F-4D26-9F96-B6358A06B982}" type="slidenum">
              <a:rPr lang="en-US" smtClean="0"/>
              <a:pPr/>
              <a:t>3</a:t>
            </a:fld>
            <a:endParaRPr lang="en-US" dirty="0"/>
          </a:p>
        </p:txBody>
      </p:sp>
    </p:spTree>
    <p:extLst>
      <p:ext uri="{BB962C8B-B14F-4D97-AF65-F5344CB8AC3E}">
        <p14:creationId xmlns:p14="http://schemas.microsoft.com/office/powerpoint/2010/main" val="1757893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1A7267-269F-4D26-9F96-B6358A06B982}" type="slidenum">
              <a:rPr lang="en-US" smtClean="0"/>
              <a:pPr/>
              <a:t>5</a:t>
            </a:fld>
            <a:endParaRPr lang="en-US" dirty="0"/>
          </a:p>
        </p:txBody>
      </p:sp>
    </p:spTree>
    <p:extLst>
      <p:ext uri="{BB962C8B-B14F-4D97-AF65-F5344CB8AC3E}">
        <p14:creationId xmlns:p14="http://schemas.microsoft.com/office/powerpoint/2010/main" val="1293756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Remove asterisk</a:t>
            </a:r>
          </a:p>
          <a:p>
            <a:r>
              <a:rPr lang="en-US" dirty="0"/>
              <a:t>Change number of sig figs</a:t>
            </a:r>
          </a:p>
        </p:txBody>
      </p:sp>
      <p:sp>
        <p:nvSpPr>
          <p:cNvPr id="4" name="Slide Number Placeholder 3"/>
          <p:cNvSpPr>
            <a:spLocks noGrp="1"/>
          </p:cNvSpPr>
          <p:nvPr>
            <p:ph type="sldNum" sz="quarter" idx="5"/>
          </p:nvPr>
        </p:nvSpPr>
        <p:spPr/>
        <p:txBody>
          <a:bodyPr/>
          <a:lstStyle/>
          <a:p>
            <a:fld id="{E21A7267-269F-4D26-9F96-B6358A06B982}" type="slidenum">
              <a:rPr lang="en-US" smtClean="0"/>
              <a:pPr/>
              <a:t>9</a:t>
            </a:fld>
            <a:endParaRPr lang="en-US" dirty="0"/>
          </a:p>
        </p:txBody>
      </p:sp>
    </p:spTree>
    <p:extLst>
      <p:ext uri="{BB962C8B-B14F-4D97-AF65-F5344CB8AC3E}">
        <p14:creationId xmlns:p14="http://schemas.microsoft.com/office/powerpoint/2010/main" val="36924862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1A7267-269F-4D26-9F96-B6358A06B982}" type="slidenum">
              <a:rPr lang="en-US" smtClean="0"/>
              <a:pPr/>
              <a:t>11</a:t>
            </a:fld>
            <a:endParaRPr lang="en-US" dirty="0"/>
          </a:p>
        </p:txBody>
      </p:sp>
    </p:spTree>
    <p:extLst>
      <p:ext uri="{BB962C8B-B14F-4D97-AF65-F5344CB8AC3E}">
        <p14:creationId xmlns:p14="http://schemas.microsoft.com/office/powerpoint/2010/main" val="3822572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Mention speciation for variety of fraction, sensitivities were not explored here, each group is a code</a:t>
            </a:r>
          </a:p>
        </p:txBody>
      </p:sp>
      <p:sp>
        <p:nvSpPr>
          <p:cNvPr id="4" name="Slide Number Placeholder 3"/>
          <p:cNvSpPr>
            <a:spLocks noGrp="1"/>
          </p:cNvSpPr>
          <p:nvPr>
            <p:ph type="sldNum" sz="quarter" idx="5"/>
          </p:nvPr>
        </p:nvSpPr>
        <p:spPr/>
        <p:txBody>
          <a:bodyPr/>
          <a:lstStyle/>
          <a:p>
            <a:fld id="{E21A7267-269F-4D26-9F96-B6358A06B982}" type="slidenum">
              <a:rPr lang="en-US" smtClean="0"/>
              <a:pPr/>
              <a:t>12</a:t>
            </a:fld>
            <a:endParaRPr lang="en-US" dirty="0"/>
          </a:p>
        </p:txBody>
      </p:sp>
    </p:spTree>
    <p:extLst>
      <p:ext uri="{BB962C8B-B14F-4D97-AF65-F5344CB8AC3E}">
        <p14:creationId xmlns:p14="http://schemas.microsoft.com/office/powerpoint/2010/main" val="41705756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1A7267-269F-4D26-9F96-B6358A06B982}" type="slidenum">
              <a:rPr lang="en-US" smtClean="0"/>
              <a:pPr/>
              <a:t>17</a:t>
            </a:fld>
            <a:endParaRPr lang="en-US" dirty="0"/>
          </a:p>
        </p:txBody>
      </p:sp>
    </p:spTree>
    <p:extLst>
      <p:ext uri="{BB962C8B-B14F-4D97-AF65-F5344CB8AC3E}">
        <p14:creationId xmlns:p14="http://schemas.microsoft.com/office/powerpoint/2010/main" val="37705367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sv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5.png"/><Relationship Id="rId7" Type="http://schemas.openxmlformats.org/officeDocument/2006/relationships/image" Target="../media/image3.svg"/><Relationship Id="rId2" Type="http://schemas.openxmlformats.org/officeDocument/2006/relationships/image" Target="../media/image4.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90600" y="1382266"/>
            <a:ext cx="6165850" cy="1317382"/>
          </a:xfrm>
        </p:spPr>
        <p:txBody>
          <a:bodyPr anchor="b">
            <a:normAutofit/>
          </a:bodyPr>
          <a:lstStyle>
            <a:lvl1pPr algn="l">
              <a:defRPr sz="3600">
                <a:solidFill>
                  <a:schemeClr val="bg1"/>
                </a:solidFill>
              </a:defRPr>
            </a:lvl1pPr>
          </a:lstStyle>
          <a:p>
            <a:r>
              <a:rPr lang="en-US" dirty="0"/>
              <a:t>CLICK TO ADD TITLE</a:t>
            </a:r>
          </a:p>
        </p:txBody>
      </p:sp>
      <p:sp>
        <p:nvSpPr>
          <p:cNvPr id="3" name="Subtitle 2"/>
          <p:cNvSpPr>
            <a:spLocks noGrp="1"/>
          </p:cNvSpPr>
          <p:nvPr>
            <p:ph type="subTitle" idx="1" hasCustomPrompt="1"/>
          </p:nvPr>
        </p:nvSpPr>
        <p:spPr>
          <a:xfrm>
            <a:off x="990599" y="3719997"/>
            <a:ext cx="5243147" cy="667120"/>
          </a:xfrm>
          <a:prstGeom prst="rect">
            <a:avLst/>
          </a:prstGeom>
        </p:spPr>
        <p:txBody>
          <a:bodyPr anchor="b">
            <a:noAutofit/>
          </a:bodyPr>
          <a:lstStyle>
            <a:lvl1pPr marL="0" indent="0" algn="l">
              <a:buNone/>
              <a:defRPr sz="1600" b="0" spc="0">
                <a:solidFill>
                  <a:schemeClr val="tx2">
                    <a:lumMod val="40000"/>
                    <a:lumOff val="6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PRESENTER OR AUTHOR NAMES</a:t>
            </a:r>
          </a:p>
        </p:txBody>
      </p:sp>
      <p:sp>
        <p:nvSpPr>
          <p:cNvPr id="27" name="Text Placeholder 26">
            <a:extLst>
              <a:ext uri="{FF2B5EF4-FFF2-40B4-BE49-F238E27FC236}">
                <a16:creationId xmlns:a16="http://schemas.microsoft.com/office/drawing/2014/main" id="{62ED528D-5375-6147-9677-05F4F59A3A33}"/>
              </a:ext>
            </a:extLst>
          </p:cNvPr>
          <p:cNvSpPr>
            <a:spLocks noGrp="1"/>
          </p:cNvSpPr>
          <p:nvPr>
            <p:ph type="body" sz="quarter" idx="10" hasCustomPrompt="1"/>
          </p:nvPr>
        </p:nvSpPr>
        <p:spPr>
          <a:xfrm>
            <a:off x="990600" y="3015777"/>
            <a:ext cx="6165850" cy="378587"/>
          </a:xfrm>
          <a:prstGeom prst="rect">
            <a:avLst/>
          </a:prstGeom>
        </p:spPr>
        <p:txBody>
          <a:bodyPr>
            <a:normAutofit/>
          </a:bodyPr>
          <a:lstStyle>
            <a:lvl1pPr marL="0" indent="0">
              <a:buNone/>
              <a:defRPr sz="2000">
                <a:solidFill>
                  <a:schemeClr val="tx2"/>
                </a:solidFill>
              </a:defRPr>
            </a:lvl1pPr>
          </a:lstStyle>
          <a:p>
            <a:pPr lvl="0"/>
            <a:r>
              <a:rPr lang="en-US" dirty="0"/>
              <a:t>Click to add subtitle</a:t>
            </a:r>
          </a:p>
        </p:txBody>
      </p:sp>
      <p:sp>
        <p:nvSpPr>
          <p:cNvPr id="20" name="Text Placeholder 24">
            <a:extLst>
              <a:ext uri="{FF2B5EF4-FFF2-40B4-BE49-F238E27FC236}">
                <a16:creationId xmlns:a16="http://schemas.microsoft.com/office/drawing/2014/main" id="{58F7247A-244D-6A48-BBB7-15233E751B35}"/>
              </a:ext>
            </a:extLst>
          </p:cNvPr>
          <p:cNvSpPr>
            <a:spLocks noGrp="1"/>
          </p:cNvSpPr>
          <p:nvPr>
            <p:ph type="body" sz="quarter" idx="15" hasCustomPrompt="1"/>
          </p:nvPr>
        </p:nvSpPr>
        <p:spPr>
          <a:xfrm>
            <a:off x="8725072" y="6629842"/>
            <a:ext cx="2107085" cy="122089"/>
          </a:xfrm>
          <a:prstGeom prst="rect">
            <a:avLst/>
          </a:prstGeom>
        </p:spPr>
        <p:txBody>
          <a:bodyPr lIns="0" tIns="0" rIns="0" bIns="0">
            <a:normAutofit/>
          </a:bodyPr>
          <a:lstStyle>
            <a:lvl1pPr marL="0" indent="0" algn="r">
              <a:buNone/>
              <a:defRPr sz="700" b="0" i="0" spc="50" baseline="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ADD SAND XXXX-XXXX P</a:t>
            </a:r>
          </a:p>
        </p:txBody>
      </p:sp>
      <p:sp>
        <p:nvSpPr>
          <p:cNvPr id="22" name="Text Placeholder 4">
            <a:extLst>
              <a:ext uri="{FF2B5EF4-FFF2-40B4-BE49-F238E27FC236}">
                <a16:creationId xmlns:a16="http://schemas.microsoft.com/office/drawing/2014/main" id="{28DA6BE7-D5D1-5C4B-8879-A66353A8517F}"/>
              </a:ext>
            </a:extLst>
          </p:cNvPr>
          <p:cNvSpPr>
            <a:spLocks noGrp="1"/>
          </p:cNvSpPr>
          <p:nvPr>
            <p:ph type="body" sz="quarter" idx="22" hasCustomPrompt="1"/>
          </p:nvPr>
        </p:nvSpPr>
        <p:spPr>
          <a:xfrm>
            <a:off x="990600" y="4461152"/>
            <a:ext cx="4739640" cy="667120"/>
          </a:xfrm>
          <a:prstGeom prst="rect">
            <a:avLst/>
          </a:prstGeom>
        </p:spPr>
        <p:txBody>
          <a:bodyPr lIns="0" tIns="0" rIns="0" bIns="0">
            <a:normAutofit/>
          </a:bodyPr>
          <a:lstStyle>
            <a:lvl1pPr>
              <a:buFontTx/>
              <a:buNone/>
              <a:defRPr sz="1200" b="0" i="0" spc="50" baseline="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ADD DATE, LOCATION, OR ADDITIONAL CONTENT</a:t>
            </a:r>
          </a:p>
        </p:txBody>
      </p:sp>
      <p:pic>
        <p:nvPicPr>
          <p:cNvPr id="15" name="Picture 14">
            <a:extLst>
              <a:ext uri="{FF2B5EF4-FFF2-40B4-BE49-F238E27FC236}">
                <a16:creationId xmlns:a16="http://schemas.microsoft.com/office/drawing/2014/main" id="{4503A6FD-C173-A64C-B254-829092777B42}"/>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4288" r="-3731"/>
          <a:stretch/>
        </p:blipFill>
        <p:spPr>
          <a:xfrm>
            <a:off x="966239" y="553150"/>
            <a:ext cx="1271441" cy="492365"/>
          </a:xfrm>
          <a:prstGeom prst="rect">
            <a:avLst/>
          </a:prstGeom>
        </p:spPr>
      </p:pic>
      <p:sp>
        <p:nvSpPr>
          <p:cNvPr id="16" name="TextBox 15">
            <a:extLst>
              <a:ext uri="{FF2B5EF4-FFF2-40B4-BE49-F238E27FC236}">
                <a16:creationId xmlns:a16="http://schemas.microsoft.com/office/drawing/2014/main" id="{AC12122B-590E-9045-872C-38970E3FF20E}"/>
              </a:ext>
            </a:extLst>
          </p:cNvPr>
          <p:cNvSpPr txBox="1"/>
          <p:nvPr userDrawn="1"/>
        </p:nvSpPr>
        <p:spPr>
          <a:xfrm>
            <a:off x="912699" y="1098759"/>
            <a:ext cx="4710777" cy="307777"/>
          </a:xfrm>
          <a:prstGeom prst="rect">
            <a:avLst/>
          </a:prstGeom>
          <a:noFill/>
        </p:spPr>
        <p:txBody>
          <a:bodyPr wrap="none" rtlCol="0">
            <a:spAutoFit/>
          </a:bodyPr>
          <a:lstStyle/>
          <a:p>
            <a:r>
              <a:rPr lang="en-US" sz="1400" spc="150" baseline="0" dirty="0">
                <a:solidFill>
                  <a:schemeClr val="bg1"/>
                </a:solidFill>
                <a:latin typeface="+mj-lt"/>
              </a:rPr>
              <a:t>Exceptional service in the national interest</a:t>
            </a:r>
          </a:p>
        </p:txBody>
      </p:sp>
      <p:sp>
        <p:nvSpPr>
          <p:cNvPr id="19" name="TextBox 18">
            <a:extLst>
              <a:ext uri="{FF2B5EF4-FFF2-40B4-BE49-F238E27FC236}">
                <a16:creationId xmlns:a16="http://schemas.microsoft.com/office/drawing/2014/main" id="{1D369985-FB39-5049-971A-8BBBC56F2C4E}"/>
              </a:ext>
            </a:extLst>
          </p:cNvPr>
          <p:cNvSpPr txBox="1"/>
          <p:nvPr userDrawn="1"/>
        </p:nvSpPr>
        <p:spPr>
          <a:xfrm>
            <a:off x="5184673" y="6307251"/>
            <a:ext cx="5745678" cy="289951"/>
          </a:xfrm>
          <a:prstGeom prst="rect">
            <a:avLst/>
          </a:prstGeom>
          <a:noFill/>
        </p:spPr>
        <p:txBody>
          <a:bodyPr wrap="square" rtlCol="0">
            <a:spAutoFit/>
          </a:bodyPr>
          <a:lstStyle/>
          <a:p>
            <a:pPr algn="r">
              <a:lnSpc>
                <a:spcPct val="110000"/>
              </a:lnSpc>
            </a:pPr>
            <a:r>
              <a:rPr lang="en-US" sz="600" b="0" i="0" kern="1200" dirty="0">
                <a:solidFill>
                  <a:schemeClr val="tx1">
                    <a:lumMod val="75000"/>
                  </a:schemeClr>
                </a:solidFill>
                <a:effectLst/>
                <a:latin typeface="Open Sans" panose="020B0606030504020204" pitchFamily="34" charset="0"/>
                <a:ea typeface="+mn-ea"/>
                <a:cs typeface="+mn-cs"/>
              </a:rPr>
              <a:t>Sandia National Laboratories is a </a:t>
            </a:r>
            <a:r>
              <a:rPr lang="en-US" sz="600" b="0" i="0" kern="1200" dirty="0" err="1">
                <a:solidFill>
                  <a:schemeClr val="tx1">
                    <a:lumMod val="75000"/>
                  </a:schemeClr>
                </a:solidFill>
                <a:effectLst/>
                <a:latin typeface="Open Sans" panose="020B0606030504020204" pitchFamily="34" charset="0"/>
                <a:ea typeface="+mn-ea"/>
                <a:cs typeface="+mn-cs"/>
              </a:rPr>
              <a:t>multimission</a:t>
            </a:r>
            <a:r>
              <a:rPr lang="en-US" sz="600" b="0" i="0" kern="1200" dirty="0">
                <a:solidFill>
                  <a:schemeClr val="tx1">
                    <a:lumMod val="75000"/>
                  </a:schemeClr>
                </a:solidFill>
                <a:effectLst/>
                <a:latin typeface="Open Sans" panose="020B0606030504020204" pitchFamily="34" charset="0"/>
                <a:ea typeface="+mn-ea"/>
                <a:cs typeface="+mn-cs"/>
              </a:rPr>
              <a:t> laboratory managed and operated by National Technology and Engineering Solutions of Sandia LLC, a wholly owned subsidiary of Honeywell International Inc. for the U.S. Department of Energy’s National Nuclear Security Administration under contract DE-NA0003525.</a:t>
            </a:r>
            <a:endParaRPr lang="en-US" sz="600" b="0" i="0" dirty="0">
              <a:solidFill>
                <a:schemeClr val="tx1">
                  <a:lumMod val="75000"/>
                </a:schemeClr>
              </a:solidFill>
              <a:latin typeface="Open Sans" panose="020B0606030504020204" pitchFamily="34" charset="0"/>
            </a:endParaRPr>
          </a:p>
        </p:txBody>
      </p:sp>
      <p:pic>
        <p:nvPicPr>
          <p:cNvPr id="21" name="Picture 20">
            <a:extLst>
              <a:ext uri="{FF2B5EF4-FFF2-40B4-BE49-F238E27FC236}">
                <a16:creationId xmlns:a16="http://schemas.microsoft.com/office/drawing/2014/main" id="{5ADC7756-6766-FF46-BFDC-7CBCF88C2FB6}"/>
              </a:ext>
            </a:extLst>
          </p:cNvPr>
          <p:cNvPicPr>
            <a:picLocks noChangeAspect="1"/>
          </p:cNvPicPr>
          <p:nvPr userDrawn="1"/>
        </p:nvPicPr>
        <p:blipFill>
          <a:blip r:embed="rId4" cstate="print">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10965815" y="6362720"/>
            <a:ext cx="654939" cy="159193"/>
          </a:xfrm>
          <a:prstGeom prst="rect">
            <a:avLst/>
          </a:prstGeom>
        </p:spPr>
      </p:pic>
      <p:pic>
        <p:nvPicPr>
          <p:cNvPr id="23" name="Picture 22">
            <a:extLst>
              <a:ext uri="{FF2B5EF4-FFF2-40B4-BE49-F238E27FC236}">
                <a16:creationId xmlns:a16="http://schemas.microsoft.com/office/drawing/2014/main" id="{1B5135D8-0C79-D249-B01D-F828C9075378}"/>
              </a:ext>
            </a:extLst>
          </p:cNvPr>
          <p:cNvPicPr>
            <a:picLocks noChangeAspect="1"/>
          </p:cNvPicPr>
          <p:nvPr userDrawn="1"/>
        </p:nvPicPr>
        <p:blipFill>
          <a:blip r:embed="rId5" cstate="print">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11052075" y="6609587"/>
            <a:ext cx="463192" cy="134533"/>
          </a:xfrm>
          <a:prstGeom prst="rect">
            <a:avLst/>
          </a:prstGeom>
        </p:spPr>
      </p:pic>
      <p:pic>
        <p:nvPicPr>
          <p:cNvPr id="18" name="Graphic 17">
            <a:extLst>
              <a:ext uri="{FF2B5EF4-FFF2-40B4-BE49-F238E27FC236}">
                <a16:creationId xmlns:a16="http://schemas.microsoft.com/office/drawing/2014/main" id="{88C22FF3-2AE3-4E59-9F54-F19689175504}"/>
              </a:ext>
            </a:extLst>
          </p:cNvPr>
          <p:cNvPicPr>
            <a:picLocks noChangeAspect="1"/>
          </p:cNvPicPr>
          <p:nvPr userDrawn="1"/>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7592969" y="3268717"/>
            <a:ext cx="3742278" cy="2154645"/>
          </a:xfrm>
          <a:prstGeom prst="rect">
            <a:avLst/>
          </a:prstGeom>
        </p:spPr>
      </p:pic>
    </p:spTree>
    <p:extLst>
      <p:ext uri="{BB962C8B-B14F-4D97-AF65-F5344CB8AC3E}">
        <p14:creationId xmlns:p14="http://schemas.microsoft.com/office/powerpoint/2010/main" val="726870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627ED-C799-AA4A-BA7C-2FFFBEA251A4}"/>
              </a:ext>
            </a:extLst>
          </p:cNvPr>
          <p:cNvSpPr>
            <a:spLocks noGrp="1"/>
          </p:cNvSpPr>
          <p:nvPr>
            <p:ph type="title" hasCustomPrompt="1"/>
          </p:nvPr>
        </p:nvSpPr>
        <p:spPr>
          <a:xfrm>
            <a:off x="397764" y="408432"/>
            <a:ext cx="9072057" cy="688848"/>
          </a:xfrm>
        </p:spPr>
        <p:txBody>
          <a:bodyPr/>
          <a:lstStyle>
            <a:lvl1pPr>
              <a:defRPr cap="all" spc="50" baseline="0"/>
            </a:lvl1pPr>
          </a:lstStyle>
          <a:p>
            <a:r>
              <a:rPr lang="en-US" dirty="0"/>
              <a:t>CLICK TO EDIT TITLE</a:t>
            </a:r>
          </a:p>
        </p:txBody>
      </p:sp>
      <p:sp>
        <p:nvSpPr>
          <p:cNvPr id="5" name="Content Placeholder 4">
            <a:extLst>
              <a:ext uri="{FF2B5EF4-FFF2-40B4-BE49-F238E27FC236}">
                <a16:creationId xmlns:a16="http://schemas.microsoft.com/office/drawing/2014/main" id="{BAC6C40D-F7AE-5D42-B2A9-60C9F62ADE8A}"/>
              </a:ext>
            </a:extLst>
          </p:cNvPr>
          <p:cNvSpPr>
            <a:spLocks noGrp="1"/>
          </p:cNvSpPr>
          <p:nvPr>
            <p:ph sz="quarter" idx="11" hasCustomPrompt="1"/>
          </p:nvPr>
        </p:nvSpPr>
        <p:spPr>
          <a:xfrm>
            <a:off x="397764" y="1431780"/>
            <a:ext cx="11049000" cy="4690872"/>
          </a:xfrm>
        </p:spPr>
        <p:txBody>
          <a:body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2">
            <a:extLst>
              <a:ext uri="{FF2B5EF4-FFF2-40B4-BE49-F238E27FC236}">
                <a16:creationId xmlns:a16="http://schemas.microsoft.com/office/drawing/2014/main" id="{D79DB5EF-C54E-4309-A7A1-4E2D5E501F74}"/>
              </a:ext>
            </a:extLst>
          </p:cNvPr>
          <p:cNvSpPr>
            <a:spLocks noGrp="1"/>
          </p:cNvSpPr>
          <p:nvPr>
            <p:ph type="sldNum" sz="quarter" idx="4"/>
          </p:nvPr>
        </p:nvSpPr>
        <p:spPr>
          <a:xfrm>
            <a:off x="11645666" y="6487648"/>
            <a:ext cx="489438" cy="273050"/>
          </a:xfrm>
          <a:prstGeom prst="rect">
            <a:avLst/>
          </a:prstGeom>
        </p:spPr>
        <p:txBody>
          <a:bodyPr/>
          <a:lstStyle>
            <a:lvl1pPr algn="l">
              <a:defRPr sz="900">
                <a:solidFill>
                  <a:schemeClr val="tx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148796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627ED-C799-AA4A-BA7C-2FFFBEA251A4}"/>
              </a:ext>
            </a:extLst>
          </p:cNvPr>
          <p:cNvSpPr>
            <a:spLocks noGrp="1"/>
          </p:cNvSpPr>
          <p:nvPr>
            <p:ph type="title" hasCustomPrompt="1"/>
          </p:nvPr>
        </p:nvSpPr>
        <p:spPr>
          <a:xfrm>
            <a:off x="397764" y="408432"/>
            <a:ext cx="9072057" cy="688848"/>
          </a:xfrm>
        </p:spPr>
        <p:txBody>
          <a:bodyPr/>
          <a:lstStyle>
            <a:lvl1pPr>
              <a:defRPr cap="all" spc="50" baseline="0"/>
            </a:lvl1pPr>
          </a:lstStyle>
          <a:p>
            <a:r>
              <a:rPr lang="en-US" dirty="0"/>
              <a:t>CLICK TO EDIT TITLE</a:t>
            </a:r>
          </a:p>
        </p:txBody>
      </p:sp>
      <p:sp>
        <p:nvSpPr>
          <p:cNvPr id="5" name="Content Placeholder 4">
            <a:extLst>
              <a:ext uri="{FF2B5EF4-FFF2-40B4-BE49-F238E27FC236}">
                <a16:creationId xmlns:a16="http://schemas.microsoft.com/office/drawing/2014/main" id="{BAC6C40D-F7AE-5D42-B2A9-60C9F62ADE8A}"/>
              </a:ext>
            </a:extLst>
          </p:cNvPr>
          <p:cNvSpPr>
            <a:spLocks noGrp="1"/>
          </p:cNvSpPr>
          <p:nvPr>
            <p:ph sz="quarter" idx="11" hasCustomPrompt="1"/>
          </p:nvPr>
        </p:nvSpPr>
        <p:spPr>
          <a:xfrm>
            <a:off x="397764" y="1431780"/>
            <a:ext cx="5484876" cy="4690872"/>
          </a:xfrm>
        </p:spPr>
        <p:txBody>
          <a:body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2">
            <a:extLst>
              <a:ext uri="{FF2B5EF4-FFF2-40B4-BE49-F238E27FC236}">
                <a16:creationId xmlns:a16="http://schemas.microsoft.com/office/drawing/2014/main" id="{D79DB5EF-C54E-4309-A7A1-4E2D5E501F74}"/>
              </a:ext>
            </a:extLst>
          </p:cNvPr>
          <p:cNvSpPr>
            <a:spLocks noGrp="1"/>
          </p:cNvSpPr>
          <p:nvPr>
            <p:ph type="sldNum" sz="quarter" idx="4"/>
          </p:nvPr>
        </p:nvSpPr>
        <p:spPr>
          <a:xfrm>
            <a:off x="11650238" y="6489944"/>
            <a:ext cx="489438" cy="273050"/>
          </a:xfrm>
          <a:prstGeom prst="rect">
            <a:avLst/>
          </a:prstGeom>
        </p:spPr>
        <p:txBody>
          <a:bodyPr/>
          <a:lstStyle>
            <a:lvl1pPr algn="l">
              <a:defRPr sz="900">
                <a:solidFill>
                  <a:schemeClr val="tx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fld id="{4FAB73BC-B049-4115-A692-8D63A059BFB8}" type="slidenum">
              <a:rPr lang="en-US" smtClean="0"/>
              <a:pPr/>
              <a:t>‹#›</a:t>
            </a:fld>
            <a:endParaRPr lang="en-US" dirty="0"/>
          </a:p>
        </p:txBody>
      </p:sp>
      <p:sp>
        <p:nvSpPr>
          <p:cNvPr id="9" name="Content Placeholder 4">
            <a:extLst>
              <a:ext uri="{FF2B5EF4-FFF2-40B4-BE49-F238E27FC236}">
                <a16:creationId xmlns:a16="http://schemas.microsoft.com/office/drawing/2014/main" id="{C0BD46F1-D419-40E0-9EDD-8EA6A374AF7D}"/>
              </a:ext>
            </a:extLst>
          </p:cNvPr>
          <p:cNvSpPr>
            <a:spLocks noGrp="1"/>
          </p:cNvSpPr>
          <p:nvPr>
            <p:ph sz="quarter" idx="14" hasCustomPrompt="1"/>
          </p:nvPr>
        </p:nvSpPr>
        <p:spPr>
          <a:xfrm>
            <a:off x="6309362" y="1431780"/>
            <a:ext cx="5484874" cy="4690872"/>
          </a:xfrm>
        </p:spPr>
        <p:txBody>
          <a:body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31611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627ED-C799-AA4A-BA7C-2FFFBEA251A4}"/>
              </a:ext>
            </a:extLst>
          </p:cNvPr>
          <p:cNvSpPr>
            <a:spLocks noGrp="1"/>
          </p:cNvSpPr>
          <p:nvPr>
            <p:ph type="title" hasCustomPrompt="1"/>
          </p:nvPr>
        </p:nvSpPr>
        <p:spPr>
          <a:xfrm>
            <a:off x="397764" y="408432"/>
            <a:ext cx="9072057" cy="688848"/>
          </a:xfrm>
        </p:spPr>
        <p:txBody>
          <a:bodyPr/>
          <a:lstStyle>
            <a:lvl1pPr>
              <a:defRPr cap="all" spc="50" baseline="0"/>
            </a:lvl1pPr>
          </a:lstStyle>
          <a:p>
            <a:r>
              <a:rPr lang="en-US" dirty="0"/>
              <a:t>CLICK TO EDIT TITLE</a:t>
            </a:r>
          </a:p>
        </p:txBody>
      </p:sp>
      <p:sp>
        <p:nvSpPr>
          <p:cNvPr id="8" name="Slide Number Placeholder 2">
            <a:extLst>
              <a:ext uri="{FF2B5EF4-FFF2-40B4-BE49-F238E27FC236}">
                <a16:creationId xmlns:a16="http://schemas.microsoft.com/office/drawing/2014/main" id="{D79DB5EF-C54E-4309-A7A1-4E2D5E501F74}"/>
              </a:ext>
            </a:extLst>
          </p:cNvPr>
          <p:cNvSpPr>
            <a:spLocks noGrp="1"/>
          </p:cNvSpPr>
          <p:nvPr>
            <p:ph type="sldNum" sz="quarter" idx="4"/>
          </p:nvPr>
        </p:nvSpPr>
        <p:spPr>
          <a:xfrm>
            <a:off x="11651762" y="6489944"/>
            <a:ext cx="489438" cy="273050"/>
          </a:xfrm>
          <a:prstGeom prst="rect">
            <a:avLst/>
          </a:prstGeom>
        </p:spPr>
        <p:txBody>
          <a:bodyPr/>
          <a:lstStyle>
            <a:lvl1pPr algn="l">
              <a:defRPr sz="900">
                <a:solidFill>
                  <a:schemeClr val="tx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603846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90600" y="1382266"/>
            <a:ext cx="6165850" cy="1317382"/>
          </a:xfrm>
        </p:spPr>
        <p:txBody>
          <a:bodyPr anchor="b">
            <a:normAutofit/>
          </a:bodyPr>
          <a:lstStyle>
            <a:lvl1pPr algn="l">
              <a:defRPr sz="3600">
                <a:solidFill>
                  <a:schemeClr val="bg1"/>
                </a:solidFill>
              </a:defRPr>
            </a:lvl1pPr>
          </a:lstStyle>
          <a:p>
            <a:r>
              <a:rPr lang="en-US" dirty="0"/>
              <a:t>CLICK TO ADD TITLE</a:t>
            </a:r>
          </a:p>
        </p:txBody>
      </p:sp>
      <p:sp>
        <p:nvSpPr>
          <p:cNvPr id="3" name="Subtitle 2"/>
          <p:cNvSpPr>
            <a:spLocks noGrp="1"/>
          </p:cNvSpPr>
          <p:nvPr>
            <p:ph type="subTitle" idx="1" hasCustomPrompt="1"/>
          </p:nvPr>
        </p:nvSpPr>
        <p:spPr>
          <a:xfrm>
            <a:off x="990599" y="3719997"/>
            <a:ext cx="5243147" cy="667120"/>
          </a:xfrm>
          <a:prstGeom prst="rect">
            <a:avLst/>
          </a:prstGeom>
        </p:spPr>
        <p:txBody>
          <a:bodyPr anchor="b">
            <a:noAutofit/>
          </a:bodyPr>
          <a:lstStyle>
            <a:lvl1pPr marL="0" indent="0" algn="l">
              <a:buNone/>
              <a:defRPr sz="1600" b="0" spc="0">
                <a:solidFill>
                  <a:schemeClr val="tx2">
                    <a:lumMod val="40000"/>
                    <a:lumOff val="6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PRESENTER OR AUTHOR NAMES</a:t>
            </a:r>
          </a:p>
        </p:txBody>
      </p:sp>
      <p:sp>
        <p:nvSpPr>
          <p:cNvPr id="27" name="Text Placeholder 26">
            <a:extLst>
              <a:ext uri="{FF2B5EF4-FFF2-40B4-BE49-F238E27FC236}">
                <a16:creationId xmlns:a16="http://schemas.microsoft.com/office/drawing/2014/main" id="{62ED528D-5375-6147-9677-05F4F59A3A33}"/>
              </a:ext>
            </a:extLst>
          </p:cNvPr>
          <p:cNvSpPr>
            <a:spLocks noGrp="1"/>
          </p:cNvSpPr>
          <p:nvPr>
            <p:ph type="body" sz="quarter" idx="10" hasCustomPrompt="1"/>
          </p:nvPr>
        </p:nvSpPr>
        <p:spPr>
          <a:xfrm>
            <a:off x="990600" y="3015777"/>
            <a:ext cx="6165850" cy="378587"/>
          </a:xfrm>
          <a:prstGeom prst="rect">
            <a:avLst/>
          </a:prstGeom>
        </p:spPr>
        <p:txBody>
          <a:bodyPr>
            <a:normAutofit/>
          </a:bodyPr>
          <a:lstStyle>
            <a:lvl1pPr marL="0" indent="0">
              <a:buNone/>
              <a:defRPr sz="2000">
                <a:solidFill>
                  <a:schemeClr val="tx2"/>
                </a:solidFill>
              </a:defRPr>
            </a:lvl1pPr>
          </a:lstStyle>
          <a:p>
            <a:pPr lvl="0"/>
            <a:r>
              <a:rPr lang="en-US" dirty="0"/>
              <a:t>Click to add subtitle</a:t>
            </a:r>
          </a:p>
        </p:txBody>
      </p:sp>
      <p:sp>
        <p:nvSpPr>
          <p:cNvPr id="20" name="Text Placeholder 24">
            <a:extLst>
              <a:ext uri="{FF2B5EF4-FFF2-40B4-BE49-F238E27FC236}">
                <a16:creationId xmlns:a16="http://schemas.microsoft.com/office/drawing/2014/main" id="{58F7247A-244D-6A48-BBB7-15233E751B35}"/>
              </a:ext>
            </a:extLst>
          </p:cNvPr>
          <p:cNvSpPr>
            <a:spLocks noGrp="1"/>
          </p:cNvSpPr>
          <p:nvPr>
            <p:ph type="body" sz="quarter" idx="15" hasCustomPrompt="1"/>
          </p:nvPr>
        </p:nvSpPr>
        <p:spPr>
          <a:xfrm>
            <a:off x="8725072" y="6629842"/>
            <a:ext cx="2107085" cy="122089"/>
          </a:xfrm>
          <a:prstGeom prst="rect">
            <a:avLst/>
          </a:prstGeom>
        </p:spPr>
        <p:txBody>
          <a:bodyPr lIns="0" tIns="0" rIns="0" bIns="0">
            <a:normAutofit/>
          </a:bodyPr>
          <a:lstStyle>
            <a:lvl1pPr marL="0" indent="0" algn="r">
              <a:buNone/>
              <a:defRPr sz="700" b="0" i="0" spc="50" baseline="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ADD SAND XXXX-XXXX P</a:t>
            </a:r>
          </a:p>
        </p:txBody>
      </p:sp>
      <p:sp>
        <p:nvSpPr>
          <p:cNvPr id="22" name="Text Placeholder 4">
            <a:extLst>
              <a:ext uri="{FF2B5EF4-FFF2-40B4-BE49-F238E27FC236}">
                <a16:creationId xmlns:a16="http://schemas.microsoft.com/office/drawing/2014/main" id="{28DA6BE7-D5D1-5C4B-8879-A66353A8517F}"/>
              </a:ext>
            </a:extLst>
          </p:cNvPr>
          <p:cNvSpPr>
            <a:spLocks noGrp="1"/>
          </p:cNvSpPr>
          <p:nvPr>
            <p:ph type="body" sz="quarter" idx="22" hasCustomPrompt="1"/>
          </p:nvPr>
        </p:nvSpPr>
        <p:spPr>
          <a:xfrm>
            <a:off x="990600" y="4461152"/>
            <a:ext cx="4739640" cy="667120"/>
          </a:xfrm>
          <a:prstGeom prst="rect">
            <a:avLst/>
          </a:prstGeom>
        </p:spPr>
        <p:txBody>
          <a:bodyPr lIns="0" tIns="0" rIns="0" bIns="0">
            <a:normAutofit/>
          </a:bodyPr>
          <a:lstStyle>
            <a:lvl1pPr>
              <a:buFontTx/>
              <a:buNone/>
              <a:defRPr sz="1200" b="0" i="0" spc="50" baseline="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ADD DATE, LOCATION, OR ADDITIONAL CONTENT</a:t>
            </a:r>
          </a:p>
        </p:txBody>
      </p:sp>
      <p:pic>
        <p:nvPicPr>
          <p:cNvPr id="15" name="Picture 14">
            <a:extLst>
              <a:ext uri="{FF2B5EF4-FFF2-40B4-BE49-F238E27FC236}">
                <a16:creationId xmlns:a16="http://schemas.microsoft.com/office/drawing/2014/main" id="{4503A6FD-C173-A64C-B254-829092777B42}"/>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4288" r="-3731"/>
          <a:stretch/>
        </p:blipFill>
        <p:spPr>
          <a:xfrm>
            <a:off x="966239" y="553150"/>
            <a:ext cx="1271441" cy="492365"/>
          </a:xfrm>
          <a:prstGeom prst="rect">
            <a:avLst/>
          </a:prstGeom>
        </p:spPr>
      </p:pic>
      <p:sp>
        <p:nvSpPr>
          <p:cNvPr id="16" name="TextBox 15">
            <a:extLst>
              <a:ext uri="{FF2B5EF4-FFF2-40B4-BE49-F238E27FC236}">
                <a16:creationId xmlns:a16="http://schemas.microsoft.com/office/drawing/2014/main" id="{AC12122B-590E-9045-872C-38970E3FF20E}"/>
              </a:ext>
            </a:extLst>
          </p:cNvPr>
          <p:cNvSpPr txBox="1"/>
          <p:nvPr userDrawn="1"/>
        </p:nvSpPr>
        <p:spPr>
          <a:xfrm>
            <a:off x="912699" y="1098759"/>
            <a:ext cx="4710777" cy="307777"/>
          </a:xfrm>
          <a:prstGeom prst="rect">
            <a:avLst/>
          </a:prstGeom>
          <a:noFill/>
        </p:spPr>
        <p:txBody>
          <a:bodyPr wrap="none" rtlCol="0">
            <a:spAutoFit/>
          </a:bodyPr>
          <a:lstStyle/>
          <a:p>
            <a:r>
              <a:rPr lang="en-US" sz="1400" spc="150" baseline="0" dirty="0">
                <a:solidFill>
                  <a:schemeClr val="bg1"/>
                </a:solidFill>
                <a:latin typeface="+mj-lt"/>
              </a:rPr>
              <a:t>Exceptional service in the national interest</a:t>
            </a:r>
          </a:p>
        </p:txBody>
      </p:sp>
      <p:sp>
        <p:nvSpPr>
          <p:cNvPr id="19" name="TextBox 18">
            <a:extLst>
              <a:ext uri="{FF2B5EF4-FFF2-40B4-BE49-F238E27FC236}">
                <a16:creationId xmlns:a16="http://schemas.microsoft.com/office/drawing/2014/main" id="{1D369985-FB39-5049-971A-8BBBC56F2C4E}"/>
              </a:ext>
            </a:extLst>
          </p:cNvPr>
          <p:cNvSpPr txBox="1"/>
          <p:nvPr userDrawn="1"/>
        </p:nvSpPr>
        <p:spPr>
          <a:xfrm>
            <a:off x="5184673" y="6307251"/>
            <a:ext cx="5745678" cy="289951"/>
          </a:xfrm>
          <a:prstGeom prst="rect">
            <a:avLst/>
          </a:prstGeom>
          <a:noFill/>
        </p:spPr>
        <p:txBody>
          <a:bodyPr wrap="square" rtlCol="0">
            <a:spAutoFit/>
          </a:bodyPr>
          <a:lstStyle/>
          <a:p>
            <a:pPr algn="r">
              <a:lnSpc>
                <a:spcPct val="110000"/>
              </a:lnSpc>
            </a:pPr>
            <a:r>
              <a:rPr lang="en-US" sz="600" b="0" i="0" kern="1200" dirty="0">
                <a:solidFill>
                  <a:schemeClr val="tx1">
                    <a:lumMod val="75000"/>
                  </a:schemeClr>
                </a:solidFill>
                <a:effectLst/>
                <a:latin typeface="Open Sans" panose="020B0606030504020204" pitchFamily="34" charset="0"/>
                <a:ea typeface="+mn-ea"/>
                <a:cs typeface="+mn-cs"/>
              </a:rPr>
              <a:t>Sandia National Laboratories is a </a:t>
            </a:r>
            <a:r>
              <a:rPr lang="en-US" sz="600" b="0" i="0" kern="1200" dirty="0" err="1">
                <a:solidFill>
                  <a:schemeClr val="tx1">
                    <a:lumMod val="75000"/>
                  </a:schemeClr>
                </a:solidFill>
                <a:effectLst/>
                <a:latin typeface="Open Sans" panose="020B0606030504020204" pitchFamily="34" charset="0"/>
                <a:ea typeface="+mn-ea"/>
                <a:cs typeface="+mn-cs"/>
              </a:rPr>
              <a:t>multimission</a:t>
            </a:r>
            <a:r>
              <a:rPr lang="en-US" sz="600" b="0" i="0" kern="1200" dirty="0">
                <a:solidFill>
                  <a:schemeClr val="tx1">
                    <a:lumMod val="75000"/>
                  </a:schemeClr>
                </a:solidFill>
                <a:effectLst/>
                <a:latin typeface="Open Sans" panose="020B0606030504020204" pitchFamily="34" charset="0"/>
                <a:ea typeface="+mn-ea"/>
                <a:cs typeface="+mn-cs"/>
              </a:rPr>
              <a:t> laboratory managed and operated by National Technology and Engineering Solutions of Sandia LLC, a wholly owned subsidiary of Honeywell International Inc. for the U.S. Department of Energy’s National Nuclear Security Administration under contract DE-NA0003525.</a:t>
            </a:r>
            <a:endParaRPr lang="en-US" sz="600" b="0" i="0" dirty="0">
              <a:solidFill>
                <a:schemeClr val="tx1">
                  <a:lumMod val="75000"/>
                </a:schemeClr>
              </a:solidFill>
              <a:latin typeface="Open Sans" panose="020B0606030504020204" pitchFamily="34" charset="0"/>
            </a:endParaRPr>
          </a:p>
        </p:txBody>
      </p:sp>
      <p:pic>
        <p:nvPicPr>
          <p:cNvPr id="21" name="Picture 20">
            <a:extLst>
              <a:ext uri="{FF2B5EF4-FFF2-40B4-BE49-F238E27FC236}">
                <a16:creationId xmlns:a16="http://schemas.microsoft.com/office/drawing/2014/main" id="{5ADC7756-6766-FF46-BFDC-7CBCF88C2FB6}"/>
              </a:ext>
            </a:extLst>
          </p:cNvPr>
          <p:cNvPicPr>
            <a:picLocks noChangeAspect="1"/>
          </p:cNvPicPr>
          <p:nvPr userDrawn="1"/>
        </p:nvPicPr>
        <p:blipFill>
          <a:blip r:embed="rId4" cstate="print">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10965815" y="6362720"/>
            <a:ext cx="654939" cy="159193"/>
          </a:xfrm>
          <a:prstGeom prst="rect">
            <a:avLst/>
          </a:prstGeom>
        </p:spPr>
      </p:pic>
      <p:pic>
        <p:nvPicPr>
          <p:cNvPr id="23" name="Picture 22">
            <a:extLst>
              <a:ext uri="{FF2B5EF4-FFF2-40B4-BE49-F238E27FC236}">
                <a16:creationId xmlns:a16="http://schemas.microsoft.com/office/drawing/2014/main" id="{1B5135D8-0C79-D249-B01D-F828C9075378}"/>
              </a:ext>
            </a:extLst>
          </p:cNvPr>
          <p:cNvPicPr>
            <a:picLocks noChangeAspect="1"/>
          </p:cNvPicPr>
          <p:nvPr userDrawn="1"/>
        </p:nvPicPr>
        <p:blipFill>
          <a:blip r:embed="rId5" cstate="print">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11052075" y="6609587"/>
            <a:ext cx="463192" cy="134533"/>
          </a:xfrm>
          <a:prstGeom prst="rect">
            <a:avLst/>
          </a:prstGeom>
        </p:spPr>
      </p:pic>
      <p:pic>
        <p:nvPicPr>
          <p:cNvPr id="18" name="Graphic 17">
            <a:extLst>
              <a:ext uri="{FF2B5EF4-FFF2-40B4-BE49-F238E27FC236}">
                <a16:creationId xmlns:a16="http://schemas.microsoft.com/office/drawing/2014/main" id="{88C22FF3-2AE3-4E59-9F54-F19689175504}"/>
              </a:ext>
            </a:extLst>
          </p:cNvPr>
          <p:cNvPicPr>
            <a:picLocks noChangeAspect="1"/>
          </p:cNvPicPr>
          <p:nvPr userDrawn="1"/>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7592969" y="3268717"/>
            <a:ext cx="3742278" cy="2154645"/>
          </a:xfrm>
          <a:prstGeom prst="rect">
            <a:avLst/>
          </a:prstGeom>
        </p:spPr>
      </p:pic>
      <p:pic>
        <p:nvPicPr>
          <p:cNvPr id="5" name="Picture 4">
            <a:extLst>
              <a:ext uri="{FF2B5EF4-FFF2-40B4-BE49-F238E27FC236}">
                <a16:creationId xmlns:a16="http://schemas.microsoft.com/office/drawing/2014/main" id="{6EF31057-680D-9587-12D8-C888D19EBF7E}"/>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0965815" y="5967311"/>
            <a:ext cx="654939" cy="252266"/>
          </a:xfrm>
          <a:prstGeom prst="rect">
            <a:avLst/>
          </a:prstGeom>
        </p:spPr>
      </p:pic>
    </p:spTree>
    <p:extLst>
      <p:ext uri="{BB962C8B-B14F-4D97-AF65-F5344CB8AC3E}">
        <p14:creationId xmlns:p14="http://schemas.microsoft.com/office/powerpoint/2010/main" val="2529797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627ED-C799-AA4A-BA7C-2FFFBEA251A4}"/>
              </a:ext>
            </a:extLst>
          </p:cNvPr>
          <p:cNvSpPr>
            <a:spLocks noGrp="1"/>
          </p:cNvSpPr>
          <p:nvPr>
            <p:ph type="title" hasCustomPrompt="1"/>
          </p:nvPr>
        </p:nvSpPr>
        <p:spPr>
          <a:xfrm>
            <a:off x="397764" y="408432"/>
            <a:ext cx="9072057" cy="688848"/>
          </a:xfrm>
        </p:spPr>
        <p:txBody>
          <a:bodyPr/>
          <a:lstStyle>
            <a:lvl1pPr>
              <a:defRPr cap="all" spc="50" baseline="0"/>
            </a:lvl1pPr>
          </a:lstStyle>
          <a:p>
            <a:r>
              <a:rPr lang="en-US" dirty="0"/>
              <a:t>CLICK TO EDIT TITLE</a:t>
            </a:r>
          </a:p>
        </p:txBody>
      </p:sp>
      <p:sp>
        <p:nvSpPr>
          <p:cNvPr id="5" name="Content Placeholder 4">
            <a:extLst>
              <a:ext uri="{FF2B5EF4-FFF2-40B4-BE49-F238E27FC236}">
                <a16:creationId xmlns:a16="http://schemas.microsoft.com/office/drawing/2014/main" id="{BAC6C40D-F7AE-5D42-B2A9-60C9F62ADE8A}"/>
              </a:ext>
            </a:extLst>
          </p:cNvPr>
          <p:cNvSpPr>
            <a:spLocks noGrp="1"/>
          </p:cNvSpPr>
          <p:nvPr>
            <p:ph sz="quarter" idx="11" hasCustomPrompt="1"/>
          </p:nvPr>
        </p:nvSpPr>
        <p:spPr>
          <a:xfrm>
            <a:off x="397764" y="1431780"/>
            <a:ext cx="11049000" cy="4690872"/>
          </a:xfrm>
        </p:spPr>
        <p:txBody>
          <a:body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2">
            <a:extLst>
              <a:ext uri="{FF2B5EF4-FFF2-40B4-BE49-F238E27FC236}">
                <a16:creationId xmlns:a16="http://schemas.microsoft.com/office/drawing/2014/main" id="{D79DB5EF-C54E-4309-A7A1-4E2D5E501F74}"/>
              </a:ext>
            </a:extLst>
          </p:cNvPr>
          <p:cNvSpPr>
            <a:spLocks noGrp="1"/>
          </p:cNvSpPr>
          <p:nvPr>
            <p:ph type="sldNum" sz="quarter" idx="4"/>
          </p:nvPr>
        </p:nvSpPr>
        <p:spPr>
          <a:xfrm>
            <a:off x="11645666" y="6487648"/>
            <a:ext cx="489438" cy="273050"/>
          </a:xfrm>
          <a:prstGeom prst="rect">
            <a:avLst/>
          </a:prstGeom>
        </p:spPr>
        <p:txBody>
          <a:bodyPr/>
          <a:lstStyle>
            <a:lvl1pPr algn="l">
              <a:defRPr sz="900">
                <a:solidFill>
                  <a:schemeClr val="tx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8162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627ED-C799-AA4A-BA7C-2FFFBEA251A4}"/>
              </a:ext>
            </a:extLst>
          </p:cNvPr>
          <p:cNvSpPr>
            <a:spLocks noGrp="1"/>
          </p:cNvSpPr>
          <p:nvPr>
            <p:ph type="title" hasCustomPrompt="1"/>
          </p:nvPr>
        </p:nvSpPr>
        <p:spPr>
          <a:xfrm>
            <a:off x="397764" y="408432"/>
            <a:ext cx="9072057" cy="688848"/>
          </a:xfrm>
        </p:spPr>
        <p:txBody>
          <a:bodyPr/>
          <a:lstStyle>
            <a:lvl1pPr>
              <a:defRPr cap="all" spc="50" baseline="0"/>
            </a:lvl1pPr>
          </a:lstStyle>
          <a:p>
            <a:r>
              <a:rPr lang="en-US" dirty="0"/>
              <a:t>CLICK TO EDIT TITLE</a:t>
            </a:r>
          </a:p>
        </p:txBody>
      </p:sp>
      <p:sp>
        <p:nvSpPr>
          <p:cNvPr id="5" name="Content Placeholder 4">
            <a:extLst>
              <a:ext uri="{FF2B5EF4-FFF2-40B4-BE49-F238E27FC236}">
                <a16:creationId xmlns:a16="http://schemas.microsoft.com/office/drawing/2014/main" id="{BAC6C40D-F7AE-5D42-B2A9-60C9F62ADE8A}"/>
              </a:ext>
            </a:extLst>
          </p:cNvPr>
          <p:cNvSpPr>
            <a:spLocks noGrp="1"/>
          </p:cNvSpPr>
          <p:nvPr>
            <p:ph sz="quarter" idx="11" hasCustomPrompt="1"/>
          </p:nvPr>
        </p:nvSpPr>
        <p:spPr>
          <a:xfrm>
            <a:off x="397764" y="1431780"/>
            <a:ext cx="5484876" cy="4690872"/>
          </a:xfrm>
        </p:spPr>
        <p:txBody>
          <a:body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2">
            <a:extLst>
              <a:ext uri="{FF2B5EF4-FFF2-40B4-BE49-F238E27FC236}">
                <a16:creationId xmlns:a16="http://schemas.microsoft.com/office/drawing/2014/main" id="{D79DB5EF-C54E-4309-A7A1-4E2D5E501F74}"/>
              </a:ext>
            </a:extLst>
          </p:cNvPr>
          <p:cNvSpPr>
            <a:spLocks noGrp="1"/>
          </p:cNvSpPr>
          <p:nvPr>
            <p:ph type="sldNum" sz="quarter" idx="4"/>
          </p:nvPr>
        </p:nvSpPr>
        <p:spPr>
          <a:xfrm>
            <a:off x="11650238" y="6489944"/>
            <a:ext cx="489438" cy="273050"/>
          </a:xfrm>
          <a:prstGeom prst="rect">
            <a:avLst/>
          </a:prstGeom>
        </p:spPr>
        <p:txBody>
          <a:bodyPr/>
          <a:lstStyle>
            <a:lvl1pPr algn="l">
              <a:defRPr sz="900">
                <a:solidFill>
                  <a:schemeClr val="tx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fld id="{4FAB73BC-B049-4115-A692-8D63A059BFB8}" type="slidenum">
              <a:rPr lang="en-US" smtClean="0"/>
              <a:pPr/>
              <a:t>‹#›</a:t>
            </a:fld>
            <a:endParaRPr lang="en-US" dirty="0"/>
          </a:p>
        </p:txBody>
      </p:sp>
      <p:sp>
        <p:nvSpPr>
          <p:cNvPr id="9" name="Content Placeholder 4">
            <a:extLst>
              <a:ext uri="{FF2B5EF4-FFF2-40B4-BE49-F238E27FC236}">
                <a16:creationId xmlns:a16="http://schemas.microsoft.com/office/drawing/2014/main" id="{C0BD46F1-D419-40E0-9EDD-8EA6A374AF7D}"/>
              </a:ext>
            </a:extLst>
          </p:cNvPr>
          <p:cNvSpPr>
            <a:spLocks noGrp="1"/>
          </p:cNvSpPr>
          <p:nvPr>
            <p:ph sz="quarter" idx="14" hasCustomPrompt="1"/>
          </p:nvPr>
        </p:nvSpPr>
        <p:spPr>
          <a:xfrm>
            <a:off x="6309362" y="1431780"/>
            <a:ext cx="5484874" cy="4690872"/>
          </a:xfrm>
        </p:spPr>
        <p:txBody>
          <a:body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45986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627ED-C799-AA4A-BA7C-2FFFBEA251A4}"/>
              </a:ext>
            </a:extLst>
          </p:cNvPr>
          <p:cNvSpPr>
            <a:spLocks noGrp="1"/>
          </p:cNvSpPr>
          <p:nvPr>
            <p:ph type="title" hasCustomPrompt="1"/>
          </p:nvPr>
        </p:nvSpPr>
        <p:spPr>
          <a:xfrm>
            <a:off x="397764" y="408432"/>
            <a:ext cx="9072057" cy="688848"/>
          </a:xfrm>
        </p:spPr>
        <p:txBody>
          <a:bodyPr/>
          <a:lstStyle>
            <a:lvl1pPr>
              <a:defRPr cap="all" spc="50" baseline="0"/>
            </a:lvl1pPr>
          </a:lstStyle>
          <a:p>
            <a:r>
              <a:rPr lang="en-US" dirty="0"/>
              <a:t>CLICK TO EDIT TITLE</a:t>
            </a:r>
          </a:p>
        </p:txBody>
      </p:sp>
      <p:sp>
        <p:nvSpPr>
          <p:cNvPr id="8" name="Slide Number Placeholder 2">
            <a:extLst>
              <a:ext uri="{FF2B5EF4-FFF2-40B4-BE49-F238E27FC236}">
                <a16:creationId xmlns:a16="http://schemas.microsoft.com/office/drawing/2014/main" id="{D79DB5EF-C54E-4309-A7A1-4E2D5E501F74}"/>
              </a:ext>
            </a:extLst>
          </p:cNvPr>
          <p:cNvSpPr>
            <a:spLocks noGrp="1"/>
          </p:cNvSpPr>
          <p:nvPr>
            <p:ph type="sldNum" sz="quarter" idx="4"/>
          </p:nvPr>
        </p:nvSpPr>
        <p:spPr>
          <a:xfrm>
            <a:off x="11651762" y="6489944"/>
            <a:ext cx="489438" cy="273050"/>
          </a:xfrm>
          <a:prstGeom prst="rect">
            <a:avLst/>
          </a:prstGeom>
        </p:spPr>
        <p:txBody>
          <a:bodyPr/>
          <a:lstStyle>
            <a:lvl1pPr algn="l">
              <a:defRPr sz="900">
                <a:solidFill>
                  <a:schemeClr val="tx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963977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sv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svg"/><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CAC4959A-AD2F-9049-854D-6985DFCF4E46}"/>
              </a:ext>
            </a:extLst>
          </p:cNvPr>
          <p:cNvSpPr>
            <a:spLocks noGrp="1"/>
          </p:cNvSpPr>
          <p:nvPr>
            <p:ph type="body" idx="1"/>
          </p:nvPr>
        </p:nvSpPr>
        <p:spPr>
          <a:xfrm>
            <a:off x="490728" y="1328928"/>
            <a:ext cx="11042478" cy="4590567"/>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laceholder 1"/>
          <p:cNvSpPr>
            <a:spLocks noGrp="1"/>
          </p:cNvSpPr>
          <p:nvPr>
            <p:ph type="title"/>
          </p:nvPr>
        </p:nvSpPr>
        <p:spPr>
          <a:xfrm>
            <a:off x="490728" y="415548"/>
            <a:ext cx="10096500" cy="774779"/>
          </a:xfrm>
          <a:prstGeom prst="rect">
            <a:avLst/>
          </a:prstGeom>
        </p:spPr>
        <p:txBody>
          <a:bodyPr vert="horz" lIns="0" tIns="0" rIns="0" bIns="0" rtlCol="0" anchor="ctr">
            <a:normAutofit/>
          </a:bodyPr>
          <a:lstStyle/>
          <a:p>
            <a:r>
              <a:rPr lang="en-US" dirty="0"/>
              <a:t>CLICK TO EDIT MASTER TITLE STYLE</a:t>
            </a:r>
          </a:p>
        </p:txBody>
      </p:sp>
      <p:sp>
        <p:nvSpPr>
          <p:cNvPr id="11" name="Slide Number Placeholder 2">
            <a:extLst>
              <a:ext uri="{FF2B5EF4-FFF2-40B4-BE49-F238E27FC236}">
                <a16:creationId xmlns:a16="http://schemas.microsoft.com/office/drawing/2014/main" id="{B363BD05-448E-4A55-A2A9-07D15B68E157}"/>
              </a:ext>
            </a:extLst>
          </p:cNvPr>
          <p:cNvSpPr>
            <a:spLocks noGrp="1"/>
          </p:cNvSpPr>
          <p:nvPr>
            <p:ph type="sldNum" sz="quarter" idx="4"/>
          </p:nvPr>
        </p:nvSpPr>
        <p:spPr>
          <a:xfrm>
            <a:off x="11639359" y="6438635"/>
            <a:ext cx="489438" cy="273050"/>
          </a:xfrm>
          <a:prstGeom prst="rect">
            <a:avLst/>
          </a:prstGeom>
        </p:spPr>
        <p:txBody>
          <a:bodyPr/>
          <a:lstStyle>
            <a:lvl1pPr algn="l">
              <a:defRPr sz="900">
                <a:solidFill>
                  <a:schemeClr val="tx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fld id="{4FAB73BC-B049-4115-A692-8D63A059BFB8}" type="slidenum">
              <a:rPr lang="en-US" smtClean="0"/>
              <a:pPr/>
              <a:t>‹#›</a:t>
            </a:fld>
            <a:endParaRPr lang="en-US" dirty="0"/>
          </a:p>
        </p:txBody>
      </p:sp>
      <p:pic>
        <p:nvPicPr>
          <p:cNvPr id="6" name="Graphic 5">
            <a:extLst>
              <a:ext uri="{FF2B5EF4-FFF2-40B4-BE49-F238E27FC236}">
                <a16:creationId xmlns:a16="http://schemas.microsoft.com/office/drawing/2014/main" id="{73B027EB-716C-4044-A23E-A1F9A1329D00}"/>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0227297" y="321084"/>
            <a:ext cx="1499837" cy="863543"/>
          </a:xfrm>
          <a:prstGeom prst="rect">
            <a:avLst/>
          </a:prstGeom>
        </p:spPr>
      </p:pic>
    </p:spTree>
    <p:extLst>
      <p:ext uri="{BB962C8B-B14F-4D97-AF65-F5344CB8AC3E}">
        <p14:creationId xmlns:p14="http://schemas.microsoft.com/office/powerpoint/2010/main" val="2290262625"/>
      </p:ext>
    </p:extLst>
  </p:cSld>
  <p:clrMap bg1="lt1" tx1="dk1" bg2="lt2" tx2="dk2" accent1="accent1" accent2="accent2" accent3="accent3" accent4="accent4" accent5="accent5" accent6="accent6" hlink="hlink" folHlink="folHlink"/>
  <p:sldLayoutIdLst>
    <p:sldLayoutId id="2147483767" r:id="rId1"/>
    <p:sldLayoutId id="2147483763" r:id="rId2"/>
    <p:sldLayoutId id="2147483768" r:id="rId3"/>
    <p:sldLayoutId id="2147483769"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0000"/>
        </a:lnSpc>
        <a:spcBef>
          <a:spcPct val="0"/>
        </a:spcBef>
        <a:buNone/>
        <a:defRPr sz="2400" kern="1200" cap="all" spc="50" baseline="0">
          <a:solidFill>
            <a:schemeClr val="bg1"/>
          </a:solidFill>
          <a:latin typeface="+mj-lt"/>
          <a:ea typeface="+mj-ea"/>
          <a:cs typeface="+mj-cs"/>
        </a:defRPr>
      </a:lvl1pPr>
    </p:titleStyle>
    <p:bodyStyle>
      <a:lvl1pPr marL="0" indent="0" algn="l" defTabSz="914400" rtl="0" eaLnBrk="1" latinLnBrk="0" hangingPunct="1">
        <a:lnSpc>
          <a:spcPct val="90000"/>
        </a:lnSpc>
        <a:spcBef>
          <a:spcPts val="1000"/>
        </a:spcBef>
        <a:buClr>
          <a:schemeClr val="accent1"/>
        </a:buClr>
        <a:buFontTx/>
        <a:buNone/>
        <a:defRPr sz="24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Wingdings" panose="05000000000000000000" pitchFamily="2" charset="2"/>
        <a:buChar char="§"/>
        <a:defRPr sz="20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2pPr>
      <a:lvl3pPr marL="566928" indent="-182880" algn="l" defTabSz="914400" rtl="0" eaLnBrk="1" latinLnBrk="0" hangingPunct="1">
        <a:lnSpc>
          <a:spcPct val="90000"/>
        </a:lnSpc>
        <a:spcBef>
          <a:spcPts val="200"/>
        </a:spcBef>
        <a:spcAft>
          <a:spcPts val="400"/>
        </a:spcAft>
        <a:buClr>
          <a:schemeClr val="accent5"/>
        </a:buClr>
        <a:buFont typeface="Arial" panose="020B0604020202020204" pitchFamily="34" charset="0"/>
        <a:buChar char="•"/>
        <a:defRPr sz="18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3pPr>
      <a:lvl4pPr marL="749808" indent="-182880" algn="l" defTabSz="914400" rtl="0" eaLnBrk="1" latinLnBrk="0" hangingPunct="1">
        <a:lnSpc>
          <a:spcPct val="90000"/>
        </a:lnSpc>
        <a:spcBef>
          <a:spcPts val="200"/>
        </a:spcBef>
        <a:spcAft>
          <a:spcPts val="400"/>
        </a:spcAft>
        <a:buClr>
          <a:schemeClr val="accent4"/>
        </a:buClr>
        <a:buFont typeface="Wingdings" panose="05000000000000000000" pitchFamily="2" charset="2"/>
        <a:buChar char="§"/>
        <a:defRPr sz="16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CAC4959A-AD2F-9049-854D-6985DFCF4E46}"/>
              </a:ext>
            </a:extLst>
          </p:cNvPr>
          <p:cNvSpPr>
            <a:spLocks noGrp="1"/>
          </p:cNvSpPr>
          <p:nvPr>
            <p:ph type="body" idx="1"/>
          </p:nvPr>
        </p:nvSpPr>
        <p:spPr>
          <a:xfrm>
            <a:off x="490728" y="1328928"/>
            <a:ext cx="11042478" cy="4590567"/>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laceholder 1"/>
          <p:cNvSpPr>
            <a:spLocks noGrp="1"/>
          </p:cNvSpPr>
          <p:nvPr>
            <p:ph type="title"/>
          </p:nvPr>
        </p:nvSpPr>
        <p:spPr>
          <a:xfrm>
            <a:off x="490728" y="415548"/>
            <a:ext cx="10096500" cy="774779"/>
          </a:xfrm>
          <a:prstGeom prst="rect">
            <a:avLst/>
          </a:prstGeom>
        </p:spPr>
        <p:txBody>
          <a:bodyPr vert="horz" lIns="0" tIns="0" rIns="0" bIns="0" rtlCol="0" anchor="ctr">
            <a:normAutofit/>
          </a:bodyPr>
          <a:lstStyle/>
          <a:p>
            <a:r>
              <a:rPr lang="en-US" dirty="0"/>
              <a:t>CLICK TO EDIT MASTER TITLE STYLE</a:t>
            </a:r>
          </a:p>
        </p:txBody>
      </p:sp>
      <p:sp>
        <p:nvSpPr>
          <p:cNvPr id="11" name="Slide Number Placeholder 2">
            <a:extLst>
              <a:ext uri="{FF2B5EF4-FFF2-40B4-BE49-F238E27FC236}">
                <a16:creationId xmlns:a16="http://schemas.microsoft.com/office/drawing/2014/main" id="{B363BD05-448E-4A55-A2A9-07D15B68E157}"/>
              </a:ext>
            </a:extLst>
          </p:cNvPr>
          <p:cNvSpPr>
            <a:spLocks noGrp="1"/>
          </p:cNvSpPr>
          <p:nvPr>
            <p:ph type="sldNum" sz="quarter" idx="4"/>
          </p:nvPr>
        </p:nvSpPr>
        <p:spPr>
          <a:xfrm>
            <a:off x="11639359" y="6438635"/>
            <a:ext cx="489438" cy="273050"/>
          </a:xfrm>
          <a:prstGeom prst="rect">
            <a:avLst/>
          </a:prstGeom>
        </p:spPr>
        <p:txBody>
          <a:bodyPr/>
          <a:lstStyle>
            <a:lvl1pPr algn="l">
              <a:defRPr sz="900">
                <a:solidFill>
                  <a:schemeClr val="tx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fld id="{4FAB73BC-B049-4115-A692-8D63A059BFB8}" type="slidenum">
              <a:rPr lang="en-US" smtClean="0"/>
              <a:pPr/>
              <a:t>‹#›</a:t>
            </a:fld>
            <a:endParaRPr lang="en-US" dirty="0"/>
          </a:p>
        </p:txBody>
      </p:sp>
      <p:pic>
        <p:nvPicPr>
          <p:cNvPr id="6" name="Graphic 5">
            <a:extLst>
              <a:ext uri="{FF2B5EF4-FFF2-40B4-BE49-F238E27FC236}">
                <a16:creationId xmlns:a16="http://schemas.microsoft.com/office/drawing/2014/main" id="{73B027EB-716C-4044-A23E-A1F9A1329D00}"/>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0227297" y="321084"/>
            <a:ext cx="1499837" cy="863543"/>
          </a:xfrm>
          <a:prstGeom prst="rect">
            <a:avLst/>
          </a:prstGeom>
        </p:spPr>
      </p:pic>
    </p:spTree>
    <p:extLst>
      <p:ext uri="{BB962C8B-B14F-4D97-AF65-F5344CB8AC3E}">
        <p14:creationId xmlns:p14="http://schemas.microsoft.com/office/powerpoint/2010/main" val="3499725283"/>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0000"/>
        </a:lnSpc>
        <a:spcBef>
          <a:spcPct val="0"/>
        </a:spcBef>
        <a:buNone/>
        <a:defRPr sz="2400" kern="1200" cap="all" spc="50" baseline="0">
          <a:solidFill>
            <a:schemeClr val="bg1"/>
          </a:solidFill>
          <a:latin typeface="+mj-lt"/>
          <a:ea typeface="+mj-ea"/>
          <a:cs typeface="+mj-cs"/>
        </a:defRPr>
      </a:lvl1pPr>
    </p:titleStyle>
    <p:bodyStyle>
      <a:lvl1pPr marL="0" indent="0" algn="l" defTabSz="914400" rtl="0" eaLnBrk="1" latinLnBrk="0" hangingPunct="1">
        <a:lnSpc>
          <a:spcPct val="90000"/>
        </a:lnSpc>
        <a:spcBef>
          <a:spcPts val="1000"/>
        </a:spcBef>
        <a:buClr>
          <a:schemeClr val="accent1"/>
        </a:buClr>
        <a:buFontTx/>
        <a:buNone/>
        <a:defRPr sz="24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Wingdings" panose="05000000000000000000" pitchFamily="2" charset="2"/>
        <a:buChar char="§"/>
        <a:defRPr sz="20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2pPr>
      <a:lvl3pPr marL="566928" indent="-182880" algn="l" defTabSz="914400" rtl="0" eaLnBrk="1" latinLnBrk="0" hangingPunct="1">
        <a:lnSpc>
          <a:spcPct val="90000"/>
        </a:lnSpc>
        <a:spcBef>
          <a:spcPts val="200"/>
        </a:spcBef>
        <a:spcAft>
          <a:spcPts val="400"/>
        </a:spcAft>
        <a:buClr>
          <a:schemeClr val="accent5"/>
        </a:buClr>
        <a:buFont typeface="Arial" panose="020B0604020202020204" pitchFamily="34" charset="0"/>
        <a:buChar char="•"/>
        <a:defRPr sz="18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3pPr>
      <a:lvl4pPr marL="749808" indent="-182880" algn="l" defTabSz="914400" rtl="0" eaLnBrk="1" latinLnBrk="0" hangingPunct="1">
        <a:lnSpc>
          <a:spcPct val="90000"/>
        </a:lnSpc>
        <a:spcBef>
          <a:spcPts val="200"/>
        </a:spcBef>
        <a:spcAft>
          <a:spcPts val="400"/>
        </a:spcAft>
        <a:buClr>
          <a:schemeClr val="accent4"/>
        </a:buClr>
        <a:buFont typeface="Wingdings" panose="05000000000000000000" pitchFamily="2" charset="2"/>
        <a:buChar char="§"/>
        <a:defRPr sz="16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BF660-86EE-49BD-8FFC-ECD36E6EDDF7}"/>
              </a:ext>
            </a:extLst>
          </p:cNvPr>
          <p:cNvSpPr>
            <a:spLocks noGrp="1"/>
          </p:cNvSpPr>
          <p:nvPr>
            <p:ph type="ctrTitle"/>
          </p:nvPr>
        </p:nvSpPr>
        <p:spPr/>
        <p:txBody>
          <a:bodyPr>
            <a:normAutofit/>
          </a:bodyPr>
          <a:lstStyle/>
          <a:p>
            <a:r>
              <a:rPr lang="en-US" sz="2800" dirty="0"/>
              <a:t>Comparison of Tritium DOSE Calculations FROM Selected Codes</a:t>
            </a:r>
          </a:p>
        </p:txBody>
      </p:sp>
      <p:sp>
        <p:nvSpPr>
          <p:cNvPr id="3" name="Subtitle 2">
            <a:extLst>
              <a:ext uri="{FF2B5EF4-FFF2-40B4-BE49-F238E27FC236}">
                <a16:creationId xmlns:a16="http://schemas.microsoft.com/office/drawing/2014/main" id="{C148714A-8788-435C-832E-01F7D53A158B}"/>
              </a:ext>
            </a:extLst>
          </p:cNvPr>
          <p:cNvSpPr>
            <a:spLocks noGrp="1"/>
          </p:cNvSpPr>
          <p:nvPr>
            <p:ph type="subTitle" idx="1"/>
          </p:nvPr>
        </p:nvSpPr>
        <p:spPr>
          <a:xfrm>
            <a:off x="990600" y="3246840"/>
            <a:ext cx="5243147" cy="667120"/>
          </a:xfrm>
        </p:spPr>
        <p:txBody>
          <a:bodyPr/>
          <a:lstStyle/>
          <a:p>
            <a:r>
              <a:rPr lang="en-US" dirty="0">
                <a:ea typeface="Open Sans"/>
                <a:cs typeface="Open Sans"/>
              </a:rPr>
              <a:t>Presented by: Mariah Smith (SNL)</a:t>
            </a:r>
            <a:endParaRPr lang="en-US" dirty="0"/>
          </a:p>
          <a:p>
            <a:r>
              <a:rPr lang="en-US" dirty="0">
                <a:ea typeface="Open Sans"/>
                <a:cs typeface="Open Sans"/>
              </a:rPr>
              <a:t>In collaboration with: Kyle Clavier (SNL)* and Keith Compton (NRC)</a:t>
            </a:r>
            <a:endParaRPr lang="en-US" dirty="0"/>
          </a:p>
        </p:txBody>
      </p:sp>
      <p:sp>
        <p:nvSpPr>
          <p:cNvPr id="8" name="Text Placeholder 7">
            <a:extLst>
              <a:ext uri="{FF2B5EF4-FFF2-40B4-BE49-F238E27FC236}">
                <a16:creationId xmlns:a16="http://schemas.microsoft.com/office/drawing/2014/main" id="{61BE6185-22C5-4750-AB90-E5875088FFA6}"/>
              </a:ext>
            </a:extLst>
          </p:cNvPr>
          <p:cNvSpPr>
            <a:spLocks noGrp="1"/>
          </p:cNvSpPr>
          <p:nvPr>
            <p:ph type="body" sz="quarter" idx="15"/>
          </p:nvPr>
        </p:nvSpPr>
        <p:spPr/>
        <p:txBody>
          <a:bodyPr/>
          <a:lstStyle/>
          <a:p>
            <a:r>
              <a:rPr lang="en-US" dirty="0"/>
              <a:t>SAND2023-08445C</a:t>
            </a:r>
          </a:p>
          <a:p>
            <a:endParaRPr lang="en-US" dirty="0"/>
          </a:p>
        </p:txBody>
      </p:sp>
      <p:sp>
        <p:nvSpPr>
          <p:cNvPr id="9" name="Text Placeholder 8">
            <a:extLst>
              <a:ext uri="{FF2B5EF4-FFF2-40B4-BE49-F238E27FC236}">
                <a16:creationId xmlns:a16="http://schemas.microsoft.com/office/drawing/2014/main" id="{D86B32F2-D2AB-4FD4-94ED-953533828515}"/>
              </a:ext>
            </a:extLst>
          </p:cNvPr>
          <p:cNvSpPr>
            <a:spLocks noGrp="1"/>
          </p:cNvSpPr>
          <p:nvPr>
            <p:ph type="body" sz="quarter" idx="22"/>
          </p:nvPr>
        </p:nvSpPr>
        <p:spPr>
          <a:xfrm>
            <a:off x="990600" y="4338802"/>
            <a:ext cx="4739640" cy="667120"/>
          </a:xfrm>
        </p:spPr>
        <p:txBody>
          <a:bodyPr/>
          <a:lstStyle/>
          <a:p>
            <a:r>
              <a:rPr lang="en-US" dirty="0"/>
              <a:t>2023 International MACCS User Group Meeting</a:t>
            </a:r>
          </a:p>
          <a:p>
            <a:endParaRPr lang="en-US" dirty="0"/>
          </a:p>
        </p:txBody>
      </p:sp>
      <p:sp>
        <p:nvSpPr>
          <p:cNvPr id="33" name="TextBox 32">
            <a:extLst>
              <a:ext uri="{FF2B5EF4-FFF2-40B4-BE49-F238E27FC236}">
                <a16:creationId xmlns:a16="http://schemas.microsoft.com/office/drawing/2014/main" id="{13E54DF6-4A33-0F44-BFF9-3FDCAA65F7F8}"/>
              </a:ext>
            </a:extLst>
          </p:cNvPr>
          <p:cNvSpPr txBox="1"/>
          <p:nvPr/>
        </p:nvSpPr>
        <p:spPr>
          <a:xfrm>
            <a:off x="3438144" y="3596640"/>
            <a:ext cx="0" cy="0"/>
          </a:xfrm>
          <a:prstGeom prst="rect">
            <a:avLst/>
          </a:prstGeom>
        </p:spPr>
        <p:txBody>
          <a:bodyPr vert="horz" wrap="none" lIns="91440" tIns="45720" rIns="91440" bIns="4572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C3C3C"/>
              </a:solidFill>
              <a:effectLst/>
              <a:uLnTx/>
              <a:uFillTx/>
              <a:latin typeface="Open Sans" panose="020B0606030504020204" pitchFamily="34" charset="0"/>
              <a:ea typeface="+mn-ea"/>
              <a:cs typeface="+mn-cs"/>
            </a:endParaRPr>
          </a:p>
        </p:txBody>
      </p:sp>
      <p:sp>
        <p:nvSpPr>
          <p:cNvPr id="5" name="TextBox 4">
            <a:extLst>
              <a:ext uri="{FF2B5EF4-FFF2-40B4-BE49-F238E27FC236}">
                <a16:creationId xmlns:a16="http://schemas.microsoft.com/office/drawing/2014/main" id="{A68F312B-3B70-789D-5613-AC17F0041EC8}"/>
              </a:ext>
            </a:extLst>
          </p:cNvPr>
          <p:cNvSpPr txBox="1"/>
          <p:nvPr/>
        </p:nvSpPr>
        <p:spPr>
          <a:xfrm>
            <a:off x="0" y="6257836"/>
            <a:ext cx="4831643"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i="1" dirty="0">
                <a:solidFill>
                  <a:srgbClr val="404040"/>
                </a:solidFill>
                <a:latin typeface="Open Sans"/>
              </a:rPr>
              <a:t>*Currently on IPA assignment with the NRC</a:t>
            </a:r>
          </a:p>
          <a:p>
            <a:r>
              <a:rPr lang="en-US" sz="1100" b="1" dirty="0">
                <a:solidFill>
                  <a:srgbClr val="404040"/>
                </a:solidFill>
                <a:latin typeface="Open Sans"/>
              </a:rPr>
              <a:t>This research was sponsored by the US Nuclear Regulatory Commission under agreement number 31310020F0032</a:t>
            </a:r>
            <a:endParaRPr lang="en-US" sz="1100" b="1" dirty="0"/>
          </a:p>
        </p:txBody>
      </p:sp>
    </p:spTree>
    <p:extLst>
      <p:ext uri="{BB962C8B-B14F-4D97-AF65-F5344CB8AC3E}">
        <p14:creationId xmlns:p14="http://schemas.microsoft.com/office/powerpoint/2010/main" val="1704218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133AC-0C53-4546-8A16-8B8A6CE880D5}"/>
              </a:ext>
            </a:extLst>
          </p:cNvPr>
          <p:cNvSpPr>
            <a:spLocks noGrp="1"/>
          </p:cNvSpPr>
          <p:nvPr>
            <p:ph type="title"/>
          </p:nvPr>
        </p:nvSpPr>
        <p:spPr/>
        <p:txBody>
          <a:bodyPr/>
          <a:lstStyle/>
          <a:p>
            <a:r>
              <a:rPr lang="en-US" dirty="0"/>
              <a:t>Sensitivity Analyses</a:t>
            </a:r>
          </a:p>
        </p:txBody>
      </p:sp>
      <p:sp>
        <p:nvSpPr>
          <p:cNvPr id="3" name="Content Placeholder 2">
            <a:extLst>
              <a:ext uri="{FF2B5EF4-FFF2-40B4-BE49-F238E27FC236}">
                <a16:creationId xmlns:a16="http://schemas.microsoft.com/office/drawing/2014/main" id="{D982D49C-C5BE-4DC3-90C7-239267463920}"/>
              </a:ext>
            </a:extLst>
          </p:cNvPr>
          <p:cNvSpPr>
            <a:spLocks noGrp="1"/>
          </p:cNvSpPr>
          <p:nvPr>
            <p:ph sz="quarter" idx="11"/>
          </p:nvPr>
        </p:nvSpPr>
        <p:spPr/>
        <p:txBody>
          <a:bodyPr>
            <a:normAutofit fontScale="85000" lnSpcReduction="10000"/>
          </a:bodyPr>
          <a:lstStyle/>
          <a:p>
            <a:pPr marL="342900" indent="-342900">
              <a:buFont typeface="Arial" panose="020B0604020202020204" pitchFamily="34" charset="0"/>
              <a:buChar char="•"/>
            </a:pPr>
            <a:r>
              <a:rPr lang="en-US" dirty="0"/>
              <a:t>A release of 1,000 Ci was assumed for all sensitivity analysis scenarios with the remaining input assumptions being identical to those defined in the baseline scenario</a:t>
            </a:r>
          </a:p>
          <a:p>
            <a:pPr marL="342900" indent="-342900">
              <a:buFont typeface="Arial" panose="020B0604020202020204" pitchFamily="34" charset="0"/>
              <a:buChar char="•"/>
            </a:pPr>
            <a:r>
              <a:rPr lang="en-US" dirty="0"/>
              <a:t>Chemical speciation</a:t>
            </a:r>
          </a:p>
          <a:p>
            <a:pPr marL="726948" lvl="1" indent="-342900">
              <a:buFont typeface="Arial" panose="020B0604020202020204" pitchFamily="34" charset="0"/>
              <a:buChar char="•"/>
            </a:pPr>
            <a:r>
              <a:rPr lang="en-US" dirty="0"/>
              <a:t>100% HTO</a:t>
            </a:r>
          </a:p>
          <a:p>
            <a:pPr marL="726948" lvl="1" indent="-342900">
              <a:buFont typeface="Arial" panose="020B0604020202020204" pitchFamily="34" charset="0"/>
              <a:buChar char="•"/>
            </a:pPr>
            <a:r>
              <a:rPr lang="en-US" dirty="0"/>
              <a:t>75% HTO 25% HT</a:t>
            </a:r>
          </a:p>
          <a:p>
            <a:pPr marL="726948" lvl="1" indent="-342900">
              <a:buFont typeface="Arial" panose="020B0604020202020204" pitchFamily="34" charset="0"/>
              <a:buChar char="•"/>
            </a:pPr>
            <a:r>
              <a:rPr lang="en-US" dirty="0"/>
              <a:t>50% HTO 50% HT</a:t>
            </a:r>
          </a:p>
          <a:p>
            <a:pPr marL="726948" lvl="1" indent="-342900">
              <a:buFont typeface="Arial" panose="020B0604020202020204" pitchFamily="34" charset="0"/>
              <a:buChar char="•"/>
            </a:pPr>
            <a:r>
              <a:rPr lang="en-US" dirty="0"/>
              <a:t>25% HTO 75% HT</a:t>
            </a:r>
          </a:p>
          <a:p>
            <a:pPr marL="726948" lvl="1" indent="-342900">
              <a:buFont typeface="Arial" panose="020B0604020202020204" pitchFamily="34" charset="0"/>
              <a:buChar char="•"/>
            </a:pPr>
            <a:r>
              <a:rPr lang="en-US" dirty="0"/>
              <a:t>100% HT</a:t>
            </a:r>
          </a:p>
          <a:p>
            <a:pPr marL="342900" indent="-342900">
              <a:buFont typeface="Arial" panose="020B0604020202020204" pitchFamily="34" charset="0"/>
              <a:buChar char="•"/>
            </a:pPr>
            <a:r>
              <a:rPr lang="en-US" dirty="0"/>
              <a:t>MACCS data files were modified to allow doses from mixed HTO and HT releases to be calculated in the same code execution</a:t>
            </a:r>
          </a:p>
          <a:p>
            <a:pPr marL="342900" indent="-342900">
              <a:buFont typeface="Arial" panose="020B0604020202020204" pitchFamily="34" charset="0"/>
              <a:buChar char="•"/>
            </a:pPr>
            <a:r>
              <a:rPr lang="en-US" dirty="0"/>
              <a:t>Investigating difference between 100% HTO and 100% HT releases for:</a:t>
            </a:r>
          </a:p>
          <a:p>
            <a:pPr marL="726948" lvl="1" indent="-342900">
              <a:buFont typeface="Arial" panose="020B0604020202020204" pitchFamily="34" charset="0"/>
              <a:buChar char="•"/>
            </a:pPr>
            <a:r>
              <a:rPr lang="en-US" dirty="0"/>
              <a:t>Release height (ground-level versus elevated release)</a:t>
            </a:r>
          </a:p>
          <a:p>
            <a:pPr marL="726948" lvl="1" indent="-342900">
              <a:buFont typeface="Arial" panose="020B0604020202020204" pitchFamily="34" charset="0"/>
              <a:buChar char="•"/>
            </a:pPr>
            <a:r>
              <a:rPr lang="en-US" dirty="0"/>
              <a:t>Receptor distance (distances &lt;500m and &gt;500m)</a:t>
            </a:r>
          </a:p>
          <a:p>
            <a:pPr marL="726948" lvl="1" indent="-342900">
              <a:buFont typeface="Arial" panose="020B0604020202020204" pitchFamily="34" charset="0"/>
              <a:buChar char="•"/>
            </a:pPr>
            <a:r>
              <a:rPr lang="en-US" dirty="0"/>
              <a:t>Release conditions</a:t>
            </a:r>
          </a:p>
          <a:p>
            <a:pPr marL="909828" lvl="2" indent="-342900"/>
            <a:r>
              <a:rPr lang="en-US" dirty="0"/>
              <a:t>Nighttime release (15°C air temperature and no solar radiation)</a:t>
            </a:r>
          </a:p>
          <a:p>
            <a:pPr marL="909828" lvl="2" indent="-342900"/>
            <a:r>
              <a:rPr lang="en-US" dirty="0"/>
              <a:t>Extreme summer release (38°C air temperature and 1000 W/m</a:t>
            </a:r>
            <a:r>
              <a:rPr lang="en-US" baseline="30000" dirty="0"/>
              <a:t>2</a:t>
            </a:r>
            <a:r>
              <a:rPr lang="en-US" dirty="0"/>
              <a:t> solar radiation)</a:t>
            </a:r>
          </a:p>
        </p:txBody>
      </p:sp>
      <p:sp>
        <p:nvSpPr>
          <p:cNvPr id="4" name="Slide Number Placeholder 3">
            <a:extLst>
              <a:ext uri="{FF2B5EF4-FFF2-40B4-BE49-F238E27FC236}">
                <a16:creationId xmlns:a16="http://schemas.microsoft.com/office/drawing/2014/main" id="{9A72916B-8048-4910-8FD5-334F70B22DBE}"/>
              </a:ext>
            </a:extLst>
          </p:cNvPr>
          <p:cNvSpPr>
            <a:spLocks noGrp="1"/>
          </p:cNvSpPr>
          <p:nvPr>
            <p:ph type="sldNum" sz="quarter" idx="4"/>
          </p:nvPr>
        </p:nvSpPr>
        <p:spPr/>
        <p:txBody>
          <a:bodyPr/>
          <a:lstStyle/>
          <a:p>
            <a:fld id="{4FAB73BC-B049-4115-A692-8D63A059BFB8}" type="slidenum">
              <a:rPr lang="en-US" smtClean="0"/>
              <a:pPr/>
              <a:t>10</a:t>
            </a:fld>
            <a:endParaRPr lang="en-US" dirty="0"/>
          </a:p>
        </p:txBody>
      </p:sp>
    </p:spTree>
    <p:extLst>
      <p:ext uri="{BB962C8B-B14F-4D97-AF65-F5344CB8AC3E}">
        <p14:creationId xmlns:p14="http://schemas.microsoft.com/office/powerpoint/2010/main" val="863279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F844A-52BE-459F-710F-CA9B0EBE6B6A}"/>
              </a:ext>
            </a:extLst>
          </p:cNvPr>
          <p:cNvSpPr>
            <a:spLocks noGrp="1"/>
          </p:cNvSpPr>
          <p:nvPr>
            <p:ph type="title"/>
          </p:nvPr>
        </p:nvSpPr>
        <p:spPr/>
        <p:txBody>
          <a:bodyPr/>
          <a:lstStyle/>
          <a:p>
            <a:r>
              <a:rPr lang="en-US" dirty="0"/>
              <a:t>100% HTO Release Sensitivity Results</a:t>
            </a:r>
          </a:p>
        </p:txBody>
      </p:sp>
      <p:sp>
        <p:nvSpPr>
          <p:cNvPr id="5" name="Content Placeholder 4">
            <a:extLst>
              <a:ext uri="{FF2B5EF4-FFF2-40B4-BE49-F238E27FC236}">
                <a16:creationId xmlns:a16="http://schemas.microsoft.com/office/drawing/2014/main" id="{1A1A68BD-C343-02E2-8AD7-77C20DF60DC5}"/>
              </a:ext>
            </a:extLst>
          </p:cNvPr>
          <p:cNvSpPr>
            <a:spLocks noGrp="1"/>
          </p:cNvSpPr>
          <p:nvPr>
            <p:ph sz="quarter" idx="11"/>
          </p:nvPr>
        </p:nvSpPr>
        <p:spPr>
          <a:xfrm>
            <a:off x="397764" y="1489420"/>
            <a:ext cx="4631436" cy="4479941"/>
          </a:xfrm>
        </p:spPr>
        <p:txBody>
          <a:bodyPr/>
          <a:lstStyle/>
          <a:p>
            <a:pPr marL="342900" indent="-342900" algn="l" rtl="0" fontAlgn="base">
              <a:buFont typeface="Arial" panose="020B0604020202020204" pitchFamily="34" charset="0"/>
              <a:buChar char="•"/>
            </a:pPr>
            <a:r>
              <a:rPr lang="en-US" dirty="0">
                <a:solidFill>
                  <a:srgbClr val="404040"/>
                </a:solidFill>
              </a:rPr>
              <a:t>Doses at 500 m from a postulated 1,000 Ci HTO release are compared on a log scale</a:t>
            </a:r>
          </a:p>
          <a:p>
            <a:pPr marL="342900" indent="-342900">
              <a:buFont typeface="Arial" panose="020B0604020202020204" pitchFamily="34" charset="0"/>
              <a:buChar char="•"/>
            </a:pPr>
            <a:r>
              <a:rPr lang="en-US" dirty="0">
                <a:solidFill>
                  <a:srgbClr val="404040"/>
                </a:solidFill>
              </a:rPr>
              <a:t>Inhalation dose results for HTO releases are broadly similar across models</a:t>
            </a:r>
          </a:p>
          <a:p>
            <a:pPr marL="342900" indent="-342900">
              <a:buFont typeface="Arial" panose="020B0604020202020204" pitchFamily="34" charset="0"/>
              <a:buChar char="•"/>
            </a:pPr>
            <a:r>
              <a:rPr lang="en-US" b="0" i="0" dirty="0">
                <a:solidFill>
                  <a:srgbClr val="404040"/>
                </a:solidFill>
                <a:effectLst/>
              </a:rPr>
              <a:t>Re</a:t>
            </a:r>
            <a:r>
              <a:rPr lang="en-US" dirty="0">
                <a:solidFill>
                  <a:srgbClr val="404040"/>
                </a:solidFill>
              </a:rPr>
              <a:t>emission appears to be a small (&lt;10%) component of the total inhalation dose from the HTO release</a:t>
            </a:r>
          </a:p>
          <a:p>
            <a:pPr marL="342900" indent="-3429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EF37CAF6-F842-B820-5D46-8A83B112468A}"/>
              </a:ext>
            </a:extLst>
          </p:cNvPr>
          <p:cNvSpPr>
            <a:spLocks noGrp="1"/>
          </p:cNvSpPr>
          <p:nvPr>
            <p:ph type="sldNum" sz="quarter" idx="4"/>
          </p:nvPr>
        </p:nvSpPr>
        <p:spPr/>
        <p:txBody>
          <a:bodyPr/>
          <a:lstStyle/>
          <a:p>
            <a:fld id="{4FAB73BC-B049-4115-A692-8D63A059BFB8}" type="slidenum">
              <a:rPr lang="en-US" smtClean="0"/>
              <a:pPr/>
              <a:t>11</a:t>
            </a:fld>
            <a:endParaRPr lang="en-US" dirty="0"/>
          </a:p>
        </p:txBody>
      </p:sp>
      <p:sp>
        <p:nvSpPr>
          <p:cNvPr id="7" name="TextBox 6">
            <a:extLst>
              <a:ext uri="{FF2B5EF4-FFF2-40B4-BE49-F238E27FC236}">
                <a16:creationId xmlns:a16="http://schemas.microsoft.com/office/drawing/2014/main" id="{9858C9ED-88C9-11F6-EB9D-4DA801FB8801}"/>
              </a:ext>
            </a:extLst>
          </p:cNvPr>
          <p:cNvSpPr txBox="1"/>
          <p:nvPr/>
        </p:nvSpPr>
        <p:spPr>
          <a:xfrm>
            <a:off x="0" y="6027003"/>
            <a:ext cx="11247902" cy="830997"/>
          </a:xfrm>
          <a:prstGeom prst="rect">
            <a:avLst/>
          </a:prstGeom>
          <a:noFill/>
        </p:spPr>
        <p:txBody>
          <a:bodyPr wrap="square">
            <a:spAutoFit/>
          </a:bodyPr>
          <a:lstStyle/>
          <a:p>
            <a:pPr marL="463550" indent="-463550"/>
            <a:r>
              <a:rPr lang="en-US" sz="1200" i="1" dirty="0">
                <a:solidFill>
                  <a:srgbClr val="44546A"/>
                </a:solidFill>
                <a:effectLst/>
                <a:latin typeface="Arial" panose="020B0604020202020204" pitchFamily="34" charset="0"/>
                <a:ea typeface="Calibri" panose="020F0502020204030204" pitchFamily="34" charset="0"/>
              </a:rPr>
              <a:t>Notes: 1) ETMOD </a:t>
            </a:r>
            <a:r>
              <a:rPr lang="en-US" sz="1200" i="1" dirty="0">
                <a:solidFill>
                  <a:srgbClr val="44546A"/>
                </a:solidFill>
                <a:latin typeface="Arial" panose="020B0604020202020204" pitchFamily="34" charset="0"/>
                <a:ea typeface="Calibri" panose="020F0502020204030204" pitchFamily="34" charset="0"/>
              </a:rPr>
              <a:t>outputs do</a:t>
            </a:r>
            <a:r>
              <a:rPr lang="en-US" sz="1200" i="1" dirty="0">
                <a:solidFill>
                  <a:srgbClr val="44546A"/>
                </a:solidFill>
                <a:effectLst/>
                <a:latin typeface="Arial" panose="020B0604020202020204" pitchFamily="34" charset="0"/>
                <a:ea typeface="Calibri" panose="020F0502020204030204" pitchFamily="34" charset="0"/>
              </a:rPr>
              <a:t> not differentiate between inhalation doses from plume </a:t>
            </a:r>
            <a:r>
              <a:rPr lang="en-US" sz="1200" i="1" dirty="0">
                <a:solidFill>
                  <a:srgbClr val="44546A"/>
                </a:solidFill>
                <a:latin typeface="Arial" panose="020B0604020202020204" pitchFamily="34" charset="0"/>
                <a:ea typeface="Calibri" panose="020F0502020204030204" pitchFamily="34" charset="0"/>
              </a:rPr>
              <a:t>and from re</a:t>
            </a:r>
            <a:r>
              <a:rPr lang="en-US" sz="1200" i="1" dirty="0">
                <a:solidFill>
                  <a:srgbClr val="44546A"/>
                </a:solidFill>
                <a:effectLst/>
                <a:latin typeface="Arial" panose="020B0604020202020204" pitchFamily="34" charset="0"/>
                <a:ea typeface="Calibri" panose="020F0502020204030204" pitchFamily="34" charset="0"/>
              </a:rPr>
              <a:t>emission </a:t>
            </a:r>
            <a:br>
              <a:rPr lang="en-US" sz="1200" i="1" dirty="0">
                <a:solidFill>
                  <a:srgbClr val="44546A"/>
                </a:solidFill>
                <a:effectLst/>
                <a:latin typeface="Arial" panose="020B0604020202020204" pitchFamily="34" charset="0"/>
                <a:ea typeface="Calibri" panose="020F0502020204030204" pitchFamily="34" charset="0"/>
              </a:rPr>
            </a:br>
            <a:r>
              <a:rPr lang="en-US" sz="1200" i="1" dirty="0">
                <a:solidFill>
                  <a:srgbClr val="44546A"/>
                </a:solidFill>
                <a:effectLst/>
                <a:latin typeface="Arial" panose="020B0604020202020204" pitchFamily="34" charset="0"/>
                <a:ea typeface="Calibri" panose="020F0502020204030204" pitchFamily="34" charset="0"/>
              </a:rPr>
              <a:t>2)The release magnitudes assumed in this analysis were developed for code assessment purposes only.  Actual doses would be based on design and site-specific factors</a:t>
            </a:r>
          </a:p>
          <a:p>
            <a:pPr marL="463550" indent="-463550"/>
            <a:r>
              <a:rPr lang="en-US" sz="1200" i="1" dirty="0">
                <a:solidFill>
                  <a:srgbClr val="44546A"/>
                </a:solidFill>
                <a:latin typeface="Arial" panose="020B0604020202020204" pitchFamily="34" charset="0"/>
                <a:ea typeface="Calibri" panose="020F0502020204030204" pitchFamily="34" charset="0"/>
              </a:rPr>
              <a:t>	3) NT: Nighttime release, ES: Extreme summer release, 60m: Elevated release at 60 m</a:t>
            </a:r>
            <a:endParaRPr lang="en-US" sz="1200" dirty="0"/>
          </a:p>
        </p:txBody>
      </p:sp>
      <p:pic>
        <p:nvPicPr>
          <p:cNvPr id="3" name="Picture 2">
            <a:extLst>
              <a:ext uri="{FF2B5EF4-FFF2-40B4-BE49-F238E27FC236}">
                <a16:creationId xmlns:a16="http://schemas.microsoft.com/office/drawing/2014/main" id="{9B9F75DE-BC1E-E4F7-C534-92FAF29A46B0}"/>
              </a:ext>
            </a:extLst>
          </p:cNvPr>
          <p:cNvPicPr>
            <a:picLocks noChangeAspect="1"/>
          </p:cNvPicPr>
          <p:nvPr/>
        </p:nvPicPr>
        <p:blipFill>
          <a:blip r:embed="rId3"/>
          <a:stretch>
            <a:fillRect/>
          </a:stretch>
        </p:blipFill>
        <p:spPr>
          <a:xfrm>
            <a:off x="5233554" y="1489421"/>
            <a:ext cx="6014347" cy="4537582"/>
          </a:xfrm>
          <a:prstGeom prst="rect">
            <a:avLst/>
          </a:prstGeom>
        </p:spPr>
      </p:pic>
    </p:spTree>
    <p:extLst>
      <p:ext uri="{BB962C8B-B14F-4D97-AF65-F5344CB8AC3E}">
        <p14:creationId xmlns:p14="http://schemas.microsoft.com/office/powerpoint/2010/main" val="2037122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F844A-52BE-459F-710F-CA9B0EBE6B6A}"/>
              </a:ext>
            </a:extLst>
          </p:cNvPr>
          <p:cNvSpPr>
            <a:spLocks noGrp="1"/>
          </p:cNvSpPr>
          <p:nvPr>
            <p:ph type="title"/>
          </p:nvPr>
        </p:nvSpPr>
        <p:spPr/>
        <p:txBody>
          <a:bodyPr/>
          <a:lstStyle/>
          <a:p>
            <a:r>
              <a:rPr lang="en-US" dirty="0"/>
              <a:t>Mixed HTO/HT Release Sensitivity Results</a:t>
            </a:r>
          </a:p>
        </p:txBody>
      </p:sp>
      <p:sp>
        <p:nvSpPr>
          <p:cNvPr id="5" name="Content Placeholder 4">
            <a:extLst>
              <a:ext uri="{FF2B5EF4-FFF2-40B4-BE49-F238E27FC236}">
                <a16:creationId xmlns:a16="http://schemas.microsoft.com/office/drawing/2014/main" id="{F512B6DC-63A0-B2C5-8D00-39A5C336DDAB}"/>
              </a:ext>
            </a:extLst>
          </p:cNvPr>
          <p:cNvSpPr>
            <a:spLocks noGrp="1"/>
          </p:cNvSpPr>
          <p:nvPr>
            <p:ph sz="quarter" idx="11"/>
          </p:nvPr>
        </p:nvSpPr>
        <p:spPr>
          <a:xfrm>
            <a:off x="397764" y="1431780"/>
            <a:ext cx="4808718" cy="4690872"/>
          </a:xfrm>
        </p:spPr>
        <p:txBody>
          <a:bodyPr>
            <a:normAutofit fontScale="92500"/>
          </a:bodyPr>
          <a:lstStyle/>
          <a:p>
            <a:pPr marL="342900" indent="-342900" algn="l" rtl="0" fontAlgn="base">
              <a:buFont typeface="Arial" panose="020B0604020202020204" pitchFamily="34" charset="0"/>
              <a:buChar char="•"/>
            </a:pPr>
            <a:r>
              <a:rPr lang="en-US" dirty="0">
                <a:solidFill>
                  <a:srgbClr val="404040"/>
                </a:solidFill>
              </a:rPr>
              <a:t>Doses at 500 m from a postulated 1,000 Ci HTO release are compared on a log scale</a:t>
            </a:r>
          </a:p>
          <a:p>
            <a:pPr marL="342900" indent="-342900" algn="l" rtl="0" fontAlgn="base">
              <a:buFont typeface="Arial" panose="020B0604020202020204" pitchFamily="34" charset="0"/>
              <a:buChar char="•"/>
            </a:pPr>
            <a:r>
              <a:rPr lang="en-US" dirty="0">
                <a:solidFill>
                  <a:srgbClr val="404040"/>
                </a:solidFill>
              </a:rPr>
              <a:t>Additional sensitivities were not explored for the mixed HTO/HT releases</a:t>
            </a:r>
          </a:p>
          <a:p>
            <a:pPr marL="342900" indent="-342900">
              <a:buFont typeface="Arial" panose="020B0604020202020204" pitchFamily="34" charset="0"/>
              <a:buChar char="•"/>
            </a:pPr>
            <a:r>
              <a:rPr lang="en-US" dirty="0">
                <a:solidFill>
                  <a:srgbClr val="404040"/>
                </a:solidFill>
              </a:rPr>
              <a:t>Inhalation dose results for the mixed HTO/HT releases explored are broadly similar across models</a:t>
            </a:r>
          </a:p>
          <a:p>
            <a:pPr marL="342900" indent="-342900">
              <a:buFont typeface="Arial" panose="020B0604020202020204" pitchFamily="34" charset="0"/>
              <a:buChar char="•"/>
            </a:pPr>
            <a:r>
              <a:rPr lang="en-US" b="0" i="0" dirty="0">
                <a:solidFill>
                  <a:srgbClr val="404040"/>
                </a:solidFill>
                <a:effectLst/>
              </a:rPr>
              <a:t>Re</a:t>
            </a:r>
            <a:r>
              <a:rPr lang="en-US" dirty="0">
                <a:solidFill>
                  <a:srgbClr val="404040"/>
                </a:solidFill>
              </a:rPr>
              <a:t>emission appears to be a small (&lt;10%) component of the total inhalation dose from the mixed HTO/HT releases explored</a:t>
            </a:r>
          </a:p>
          <a:p>
            <a:endParaRPr lang="en-US" dirty="0"/>
          </a:p>
        </p:txBody>
      </p:sp>
      <p:sp>
        <p:nvSpPr>
          <p:cNvPr id="4" name="Slide Number Placeholder 3">
            <a:extLst>
              <a:ext uri="{FF2B5EF4-FFF2-40B4-BE49-F238E27FC236}">
                <a16:creationId xmlns:a16="http://schemas.microsoft.com/office/drawing/2014/main" id="{EF37CAF6-F842-B820-5D46-8A83B112468A}"/>
              </a:ext>
            </a:extLst>
          </p:cNvPr>
          <p:cNvSpPr>
            <a:spLocks noGrp="1"/>
          </p:cNvSpPr>
          <p:nvPr>
            <p:ph type="sldNum" sz="quarter" idx="4"/>
          </p:nvPr>
        </p:nvSpPr>
        <p:spPr/>
        <p:txBody>
          <a:bodyPr/>
          <a:lstStyle/>
          <a:p>
            <a:fld id="{4FAB73BC-B049-4115-A692-8D63A059BFB8}" type="slidenum">
              <a:rPr lang="en-US" smtClean="0"/>
              <a:pPr/>
              <a:t>12</a:t>
            </a:fld>
            <a:endParaRPr lang="en-US" dirty="0"/>
          </a:p>
        </p:txBody>
      </p:sp>
      <p:sp>
        <p:nvSpPr>
          <p:cNvPr id="7" name="TextBox 6">
            <a:extLst>
              <a:ext uri="{FF2B5EF4-FFF2-40B4-BE49-F238E27FC236}">
                <a16:creationId xmlns:a16="http://schemas.microsoft.com/office/drawing/2014/main" id="{9858C9ED-88C9-11F6-EB9D-4DA801FB8801}"/>
              </a:ext>
            </a:extLst>
          </p:cNvPr>
          <p:cNvSpPr txBox="1"/>
          <p:nvPr/>
        </p:nvSpPr>
        <p:spPr>
          <a:xfrm>
            <a:off x="0" y="6211669"/>
            <a:ext cx="11247902" cy="646331"/>
          </a:xfrm>
          <a:prstGeom prst="rect">
            <a:avLst/>
          </a:prstGeom>
          <a:noFill/>
        </p:spPr>
        <p:txBody>
          <a:bodyPr wrap="square">
            <a:spAutoFit/>
          </a:bodyPr>
          <a:lstStyle/>
          <a:p>
            <a:pPr marL="463550" indent="-463550"/>
            <a:r>
              <a:rPr lang="en-US" sz="1200" i="1" dirty="0">
                <a:solidFill>
                  <a:srgbClr val="44546A"/>
                </a:solidFill>
                <a:effectLst/>
                <a:latin typeface="Arial" panose="020B0604020202020204" pitchFamily="34" charset="0"/>
                <a:ea typeface="Calibri" panose="020F0502020204030204" pitchFamily="34" charset="0"/>
              </a:rPr>
              <a:t>Notes: 1) ETMOD </a:t>
            </a:r>
            <a:r>
              <a:rPr lang="en-US" sz="1200" i="1" dirty="0">
                <a:solidFill>
                  <a:srgbClr val="44546A"/>
                </a:solidFill>
                <a:latin typeface="Arial" panose="020B0604020202020204" pitchFamily="34" charset="0"/>
                <a:ea typeface="Calibri" panose="020F0502020204030204" pitchFamily="34" charset="0"/>
              </a:rPr>
              <a:t>outputs do</a:t>
            </a:r>
            <a:r>
              <a:rPr lang="en-US" sz="1200" i="1" dirty="0">
                <a:solidFill>
                  <a:srgbClr val="44546A"/>
                </a:solidFill>
                <a:effectLst/>
                <a:latin typeface="Arial" panose="020B0604020202020204" pitchFamily="34" charset="0"/>
                <a:ea typeface="Calibri" panose="020F0502020204030204" pitchFamily="34" charset="0"/>
              </a:rPr>
              <a:t> not differentiate between inhalation doses from plume </a:t>
            </a:r>
            <a:r>
              <a:rPr lang="en-US" sz="1200" i="1" dirty="0">
                <a:solidFill>
                  <a:srgbClr val="44546A"/>
                </a:solidFill>
                <a:latin typeface="Arial" panose="020B0604020202020204" pitchFamily="34" charset="0"/>
                <a:ea typeface="Calibri" panose="020F0502020204030204" pitchFamily="34" charset="0"/>
              </a:rPr>
              <a:t>and from re</a:t>
            </a:r>
            <a:r>
              <a:rPr lang="en-US" sz="1200" i="1" dirty="0">
                <a:solidFill>
                  <a:srgbClr val="44546A"/>
                </a:solidFill>
                <a:effectLst/>
                <a:latin typeface="Arial" panose="020B0604020202020204" pitchFamily="34" charset="0"/>
                <a:ea typeface="Calibri" panose="020F0502020204030204" pitchFamily="34" charset="0"/>
              </a:rPr>
              <a:t>emission </a:t>
            </a:r>
            <a:br>
              <a:rPr lang="en-US" sz="1200" i="1" dirty="0">
                <a:solidFill>
                  <a:srgbClr val="44546A"/>
                </a:solidFill>
                <a:effectLst/>
                <a:latin typeface="Arial" panose="020B0604020202020204" pitchFamily="34" charset="0"/>
                <a:ea typeface="Calibri" panose="020F0502020204030204" pitchFamily="34" charset="0"/>
              </a:rPr>
            </a:br>
            <a:r>
              <a:rPr lang="en-US" sz="1200" i="1" dirty="0">
                <a:solidFill>
                  <a:srgbClr val="44546A"/>
                </a:solidFill>
                <a:effectLst/>
                <a:latin typeface="Arial" panose="020B0604020202020204" pitchFamily="34" charset="0"/>
                <a:ea typeface="Calibri" panose="020F0502020204030204" pitchFamily="34" charset="0"/>
              </a:rPr>
              <a:t>2)The release magnitudes assumed in this analysis were developed for code assessment purposes only.  Actual doses would be based on design and site-specific factors</a:t>
            </a:r>
            <a:endParaRPr lang="en-US" sz="1200" dirty="0"/>
          </a:p>
        </p:txBody>
      </p:sp>
      <p:pic>
        <p:nvPicPr>
          <p:cNvPr id="6" name="Picture 5">
            <a:extLst>
              <a:ext uri="{FF2B5EF4-FFF2-40B4-BE49-F238E27FC236}">
                <a16:creationId xmlns:a16="http://schemas.microsoft.com/office/drawing/2014/main" id="{B398299E-2B41-C95F-D17D-04085DD11F2D}"/>
              </a:ext>
            </a:extLst>
          </p:cNvPr>
          <p:cNvPicPr>
            <a:picLocks noChangeAspect="1"/>
          </p:cNvPicPr>
          <p:nvPr/>
        </p:nvPicPr>
        <p:blipFill>
          <a:blip r:embed="rId3"/>
          <a:stretch>
            <a:fillRect/>
          </a:stretch>
        </p:blipFill>
        <p:spPr>
          <a:xfrm>
            <a:off x="5444007" y="1536742"/>
            <a:ext cx="5803895" cy="4480948"/>
          </a:xfrm>
          <a:prstGeom prst="rect">
            <a:avLst/>
          </a:prstGeom>
        </p:spPr>
      </p:pic>
    </p:spTree>
    <p:extLst>
      <p:ext uri="{BB962C8B-B14F-4D97-AF65-F5344CB8AC3E}">
        <p14:creationId xmlns:p14="http://schemas.microsoft.com/office/powerpoint/2010/main" val="3521176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F844A-52BE-459F-710F-CA9B0EBE6B6A}"/>
              </a:ext>
            </a:extLst>
          </p:cNvPr>
          <p:cNvSpPr>
            <a:spLocks noGrp="1"/>
          </p:cNvSpPr>
          <p:nvPr>
            <p:ph type="title"/>
          </p:nvPr>
        </p:nvSpPr>
        <p:spPr/>
        <p:txBody>
          <a:bodyPr/>
          <a:lstStyle/>
          <a:p>
            <a:r>
              <a:rPr lang="en-US" dirty="0"/>
              <a:t>100% HT Release Sensitivity Results</a:t>
            </a:r>
          </a:p>
        </p:txBody>
      </p:sp>
      <p:sp>
        <p:nvSpPr>
          <p:cNvPr id="3" name="Content Placeholder 2">
            <a:extLst>
              <a:ext uri="{FF2B5EF4-FFF2-40B4-BE49-F238E27FC236}">
                <a16:creationId xmlns:a16="http://schemas.microsoft.com/office/drawing/2014/main" id="{867FD23D-F62E-6FF1-B717-61479503D00F}"/>
              </a:ext>
            </a:extLst>
          </p:cNvPr>
          <p:cNvSpPr>
            <a:spLocks noGrp="1"/>
          </p:cNvSpPr>
          <p:nvPr>
            <p:ph sz="quarter" idx="11"/>
          </p:nvPr>
        </p:nvSpPr>
        <p:spPr>
          <a:xfrm>
            <a:off x="397764" y="1431780"/>
            <a:ext cx="4724742" cy="4690872"/>
          </a:xfrm>
        </p:spPr>
        <p:txBody>
          <a:bodyPr>
            <a:normAutofit fontScale="92500" lnSpcReduction="10000"/>
          </a:bodyPr>
          <a:lstStyle/>
          <a:p>
            <a:pPr marL="342900" indent="-342900" algn="l" rtl="0" fontAlgn="base">
              <a:buFont typeface="Arial" panose="020B0604020202020204" pitchFamily="34" charset="0"/>
              <a:buChar char="•"/>
            </a:pPr>
            <a:r>
              <a:rPr lang="en-US" dirty="0">
                <a:solidFill>
                  <a:srgbClr val="404040"/>
                </a:solidFill>
              </a:rPr>
              <a:t>Doses at 500 m from a postulated 1,000 Ci HT release are compared on a log scale</a:t>
            </a:r>
          </a:p>
          <a:p>
            <a:pPr marL="342900" indent="-342900" fontAlgn="base">
              <a:buFont typeface="Arial" panose="020B0604020202020204" pitchFamily="34" charset="0"/>
              <a:buChar char="•"/>
            </a:pPr>
            <a:r>
              <a:rPr lang="en-US" dirty="0">
                <a:solidFill>
                  <a:srgbClr val="404040"/>
                </a:solidFill>
              </a:rPr>
              <a:t>Inhalation dose results for HT releases exhibit considerably more variability</a:t>
            </a:r>
          </a:p>
          <a:p>
            <a:pPr marL="342900" indent="-342900" fontAlgn="base">
              <a:buFont typeface="Arial" panose="020B0604020202020204" pitchFamily="34" charset="0"/>
              <a:buChar char="•"/>
            </a:pPr>
            <a:r>
              <a:rPr lang="en-US" dirty="0">
                <a:solidFill>
                  <a:srgbClr val="404040"/>
                </a:solidFill>
              </a:rPr>
              <a:t>MACCS results are substantially lower than UFOTRI or ETMOD results when MACCS is modified to use a dose coefficient consistent with HT</a:t>
            </a:r>
          </a:p>
          <a:p>
            <a:pPr marL="342900" indent="-342900">
              <a:buFont typeface="Arial" panose="020B0604020202020204" pitchFamily="34" charset="0"/>
              <a:buChar char="•"/>
            </a:pPr>
            <a:r>
              <a:rPr lang="en-US" b="0" i="0" dirty="0">
                <a:solidFill>
                  <a:srgbClr val="404040"/>
                </a:solidFill>
                <a:effectLst/>
              </a:rPr>
              <a:t>Re</a:t>
            </a:r>
            <a:r>
              <a:rPr lang="en-US" dirty="0">
                <a:solidFill>
                  <a:srgbClr val="404040"/>
                </a:solidFill>
              </a:rPr>
              <a:t>emission appears to be a large component of the total inhalation dose from the HT release</a:t>
            </a:r>
          </a:p>
          <a:p>
            <a:endParaRPr lang="en-US" dirty="0"/>
          </a:p>
        </p:txBody>
      </p:sp>
      <p:sp>
        <p:nvSpPr>
          <p:cNvPr id="4" name="Slide Number Placeholder 3">
            <a:extLst>
              <a:ext uri="{FF2B5EF4-FFF2-40B4-BE49-F238E27FC236}">
                <a16:creationId xmlns:a16="http://schemas.microsoft.com/office/drawing/2014/main" id="{EF37CAF6-F842-B820-5D46-8A83B112468A}"/>
              </a:ext>
            </a:extLst>
          </p:cNvPr>
          <p:cNvSpPr>
            <a:spLocks noGrp="1"/>
          </p:cNvSpPr>
          <p:nvPr>
            <p:ph type="sldNum" sz="quarter" idx="4"/>
          </p:nvPr>
        </p:nvSpPr>
        <p:spPr/>
        <p:txBody>
          <a:bodyPr/>
          <a:lstStyle/>
          <a:p>
            <a:fld id="{4FAB73BC-B049-4115-A692-8D63A059BFB8}" type="slidenum">
              <a:rPr lang="en-US" smtClean="0"/>
              <a:pPr/>
              <a:t>13</a:t>
            </a:fld>
            <a:endParaRPr lang="en-US" dirty="0"/>
          </a:p>
        </p:txBody>
      </p:sp>
      <p:sp>
        <p:nvSpPr>
          <p:cNvPr id="6" name="TextBox 5">
            <a:extLst>
              <a:ext uri="{FF2B5EF4-FFF2-40B4-BE49-F238E27FC236}">
                <a16:creationId xmlns:a16="http://schemas.microsoft.com/office/drawing/2014/main" id="{7071EE46-F598-0225-65C9-635FE11337D0}"/>
              </a:ext>
            </a:extLst>
          </p:cNvPr>
          <p:cNvSpPr txBox="1"/>
          <p:nvPr/>
        </p:nvSpPr>
        <p:spPr>
          <a:xfrm>
            <a:off x="223935" y="6072149"/>
            <a:ext cx="11247902" cy="830997"/>
          </a:xfrm>
          <a:prstGeom prst="rect">
            <a:avLst/>
          </a:prstGeom>
          <a:noFill/>
        </p:spPr>
        <p:txBody>
          <a:bodyPr wrap="square">
            <a:spAutoFit/>
          </a:bodyPr>
          <a:lstStyle/>
          <a:p>
            <a:pPr marL="463550" indent="-463550"/>
            <a:r>
              <a:rPr lang="en-US" sz="1200" i="1" dirty="0">
                <a:solidFill>
                  <a:srgbClr val="44546A"/>
                </a:solidFill>
                <a:effectLst/>
                <a:latin typeface="Arial" panose="020B0604020202020204" pitchFamily="34" charset="0"/>
                <a:ea typeface="Calibri" panose="020F0502020204030204" pitchFamily="34" charset="0"/>
              </a:rPr>
              <a:t>Notes: 1) ETMOD </a:t>
            </a:r>
            <a:r>
              <a:rPr lang="en-US" sz="1200" i="1" dirty="0">
                <a:solidFill>
                  <a:srgbClr val="44546A"/>
                </a:solidFill>
                <a:latin typeface="Arial" panose="020B0604020202020204" pitchFamily="34" charset="0"/>
                <a:ea typeface="Calibri" panose="020F0502020204030204" pitchFamily="34" charset="0"/>
              </a:rPr>
              <a:t>outputs do</a:t>
            </a:r>
            <a:r>
              <a:rPr lang="en-US" sz="1200" i="1" dirty="0">
                <a:solidFill>
                  <a:srgbClr val="44546A"/>
                </a:solidFill>
                <a:effectLst/>
                <a:latin typeface="Arial" panose="020B0604020202020204" pitchFamily="34" charset="0"/>
                <a:ea typeface="Calibri" panose="020F0502020204030204" pitchFamily="34" charset="0"/>
              </a:rPr>
              <a:t> not differentiate between inhalation doses from plume </a:t>
            </a:r>
            <a:r>
              <a:rPr lang="en-US" sz="1200" i="1" dirty="0">
                <a:solidFill>
                  <a:srgbClr val="44546A"/>
                </a:solidFill>
                <a:latin typeface="Arial" panose="020B0604020202020204" pitchFamily="34" charset="0"/>
                <a:ea typeface="Calibri" panose="020F0502020204030204" pitchFamily="34" charset="0"/>
              </a:rPr>
              <a:t>and from re</a:t>
            </a:r>
            <a:r>
              <a:rPr lang="en-US" sz="1200" i="1" dirty="0">
                <a:solidFill>
                  <a:srgbClr val="44546A"/>
                </a:solidFill>
                <a:effectLst/>
                <a:latin typeface="Arial" panose="020B0604020202020204" pitchFamily="34" charset="0"/>
                <a:ea typeface="Calibri" panose="020F0502020204030204" pitchFamily="34" charset="0"/>
              </a:rPr>
              <a:t>emission </a:t>
            </a:r>
            <a:br>
              <a:rPr lang="en-US" sz="1200" i="1" dirty="0">
                <a:solidFill>
                  <a:srgbClr val="44546A"/>
                </a:solidFill>
                <a:effectLst/>
                <a:latin typeface="Arial" panose="020B0604020202020204" pitchFamily="34" charset="0"/>
                <a:ea typeface="Calibri" panose="020F0502020204030204" pitchFamily="34" charset="0"/>
              </a:rPr>
            </a:br>
            <a:r>
              <a:rPr lang="en-US" sz="1200" i="1" dirty="0">
                <a:solidFill>
                  <a:srgbClr val="44546A"/>
                </a:solidFill>
                <a:effectLst/>
                <a:latin typeface="Arial" panose="020B0604020202020204" pitchFamily="34" charset="0"/>
                <a:ea typeface="Calibri" panose="020F0502020204030204" pitchFamily="34" charset="0"/>
              </a:rPr>
              <a:t>2)The release magnitudes assumed in this analysis were developed for code assessment purposes only.  Actual doses would be based on design and site-specific factors</a:t>
            </a:r>
          </a:p>
          <a:p>
            <a:pPr marL="463550" indent="-463550"/>
            <a:r>
              <a:rPr lang="en-US" sz="1200" i="1" dirty="0">
                <a:solidFill>
                  <a:srgbClr val="44546A"/>
                </a:solidFill>
                <a:latin typeface="Arial" panose="020B0604020202020204" pitchFamily="34" charset="0"/>
                <a:ea typeface="Calibri" panose="020F0502020204030204" pitchFamily="34" charset="0"/>
              </a:rPr>
              <a:t>	3) NT: Nighttime release, ES: Extreme summer release, 60m: Elevated release at 60 m</a:t>
            </a:r>
            <a:endParaRPr lang="en-US" sz="1200" dirty="0"/>
          </a:p>
        </p:txBody>
      </p:sp>
      <p:pic>
        <p:nvPicPr>
          <p:cNvPr id="8" name="Picture 7">
            <a:extLst>
              <a:ext uri="{FF2B5EF4-FFF2-40B4-BE49-F238E27FC236}">
                <a16:creationId xmlns:a16="http://schemas.microsoft.com/office/drawing/2014/main" id="{01534152-FCE9-BC8B-FB78-E7BE10397E43}"/>
              </a:ext>
            </a:extLst>
          </p:cNvPr>
          <p:cNvPicPr>
            <a:picLocks noChangeAspect="1"/>
          </p:cNvPicPr>
          <p:nvPr/>
        </p:nvPicPr>
        <p:blipFill>
          <a:blip r:embed="rId2"/>
          <a:stretch>
            <a:fillRect/>
          </a:stretch>
        </p:blipFill>
        <p:spPr>
          <a:xfrm>
            <a:off x="5520609" y="1573321"/>
            <a:ext cx="5816088" cy="4407790"/>
          </a:xfrm>
          <a:prstGeom prst="rect">
            <a:avLst/>
          </a:prstGeom>
        </p:spPr>
      </p:pic>
    </p:spTree>
    <p:extLst>
      <p:ext uri="{BB962C8B-B14F-4D97-AF65-F5344CB8AC3E}">
        <p14:creationId xmlns:p14="http://schemas.microsoft.com/office/powerpoint/2010/main" val="2079756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A8C28-C429-16D9-43CC-633D15109FF0}"/>
              </a:ext>
            </a:extLst>
          </p:cNvPr>
          <p:cNvSpPr>
            <a:spLocks noGrp="1"/>
          </p:cNvSpPr>
          <p:nvPr>
            <p:ph type="title"/>
          </p:nvPr>
        </p:nvSpPr>
        <p:spPr/>
        <p:txBody>
          <a:bodyPr/>
          <a:lstStyle/>
          <a:p>
            <a:r>
              <a:rPr lang="en-US" dirty="0"/>
              <a:t>Receptor Distance Comparison</a:t>
            </a:r>
          </a:p>
        </p:txBody>
      </p:sp>
      <p:sp>
        <p:nvSpPr>
          <p:cNvPr id="3" name="Slide Number Placeholder 2">
            <a:extLst>
              <a:ext uri="{FF2B5EF4-FFF2-40B4-BE49-F238E27FC236}">
                <a16:creationId xmlns:a16="http://schemas.microsoft.com/office/drawing/2014/main" id="{89662DCE-787B-D34E-1E0A-D8760A273C9A}"/>
              </a:ext>
            </a:extLst>
          </p:cNvPr>
          <p:cNvSpPr>
            <a:spLocks noGrp="1"/>
          </p:cNvSpPr>
          <p:nvPr>
            <p:ph type="sldNum" sz="quarter" idx="4"/>
          </p:nvPr>
        </p:nvSpPr>
        <p:spPr/>
        <p:txBody>
          <a:bodyPr/>
          <a:lstStyle/>
          <a:p>
            <a:fld id="{4FAB73BC-B049-4115-A692-8D63A059BFB8}" type="slidenum">
              <a:rPr lang="en-US" smtClean="0"/>
              <a:pPr/>
              <a:t>14</a:t>
            </a:fld>
            <a:endParaRPr lang="en-US" dirty="0"/>
          </a:p>
        </p:txBody>
      </p:sp>
      <p:pic>
        <p:nvPicPr>
          <p:cNvPr id="4" name="Picture 3">
            <a:extLst>
              <a:ext uri="{FF2B5EF4-FFF2-40B4-BE49-F238E27FC236}">
                <a16:creationId xmlns:a16="http://schemas.microsoft.com/office/drawing/2014/main" id="{734CA387-C7A8-F3CF-83A8-C0A23899CAA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83528" y="1527845"/>
            <a:ext cx="7144279" cy="4500434"/>
          </a:xfrm>
          <a:prstGeom prst="rect">
            <a:avLst/>
          </a:prstGeom>
          <a:noFill/>
        </p:spPr>
      </p:pic>
      <p:sp>
        <p:nvSpPr>
          <p:cNvPr id="5" name="TextBox 4">
            <a:extLst>
              <a:ext uri="{FF2B5EF4-FFF2-40B4-BE49-F238E27FC236}">
                <a16:creationId xmlns:a16="http://schemas.microsoft.com/office/drawing/2014/main" id="{581D5753-32BC-B71A-A6AF-BA9A717F6022}"/>
              </a:ext>
            </a:extLst>
          </p:cNvPr>
          <p:cNvSpPr txBox="1"/>
          <p:nvPr/>
        </p:nvSpPr>
        <p:spPr>
          <a:xfrm>
            <a:off x="397764" y="6164804"/>
            <a:ext cx="11247902" cy="461665"/>
          </a:xfrm>
          <a:prstGeom prst="rect">
            <a:avLst/>
          </a:prstGeom>
          <a:noFill/>
        </p:spPr>
        <p:txBody>
          <a:bodyPr wrap="square">
            <a:spAutoFit/>
          </a:bodyPr>
          <a:lstStyle/>
          <a:p>
            <a:pPr marL="463550" indent="-463550"/>
            <a:r>
              <a:rPr lang="en-US" sz="1200" i="1" dirty="0">
                <a:solidFill>
                  <a:srgbClr val="44546A"/>
                </a:solidFill>
                <a:effectLst/>
                <a:latin typeface="Arial" panose="020B0604020202020204" pitchFamily="34" charset="0"/>
                <a:ea typeface="Calibri" panose="020F0502020204030204" pitchFamily="34" charset="0"/>
              </a:rPr>
              <a:t>Note: The release magnitudes assumed in this analysis were developed for code assessment purposes only.  Actual doses would be based on design and site-specific factors</a:t>
            </a:r>
            <a:endParaRPr lang="en-US" sz="1200" dirty="0"/>
          </a:p>
        </p:txBody>
      </p:sp>
      <p:sp>
        <p:nvSpPr>
          <p:cNvPr id="6" name="Content Placeholder 2">
            <a:extLst>
              <a:ext uri="{FF2B5EF4-FFF2-40B4-BE49-F238E27FC236}">
                <a16:creationId xmlns:a16="http://schemas.microsoft.com/office/drawing/2014/main" id="{22F22E19-0569-88A8-7CD9-EFCE5E7C8470}"/>
              </a:ext>
            </a:extLst>
          </p:cNvPr>
          <p:cNvSpPr txBox="1">
            <a:spLocks/>
          </p:cNvSpPr>
          <p:nvPr/>
        </p:nvSpPr>
        <p:spPr>
          <a:xfrm>
            <a:off x="397764" y="1527845"/>
            <a:ext cx="3838570" cy="4319040"/>
          </a:xfrm>
          <a:prstGeom prst="rect">
            <a:avLst/>
          </a:prstGeom>
        </p:spPr>
        <p:txBody>
          <a:bodyPr>
            <a:normAutofit fontScale="85000" lnSpcReduction="20000"/>
          </a:bodyPr>
          <a:lstStyle>
            <a:lvl1pPr marL="0" indent="0" algn="l" defTabSz="914400" rtl="0" eaLnBrk="1" latinLnBrk="0" hangingPunct="1">
              <a:lnSpc>
                <a:spcPct val="90000"/>
              </a:lnSpc>
              <a:spcBef>
                <a:spcPts val="1000"/>
              </a:spcBef>
              <a:buClr>
                <a:schemeClr val="accent1"/>
              </a:buClr>
              <a:buFontTx/>
              <a:buNone/>
              <a:defRPr sz="24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Wingdings" panose="05000000000000000000" pitchFamily="2" charset="2"/>
              <a:buChar char="§"/>
              <a:defRPr sz="20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2pPr>
            <a:lvl3pPr marL="566928" indent="-182880" algn="l" defTabSz="914400" rtl="0" eaLnBrk="1" latinLnBrk="0" hangingPunct="1">
              <a:lnSpc>
                <a:spcPct val="90000"/>
              </a:lnSpc>
              <a:spcBef>
                <a:spcPts val="200"/>
              </a:spcBef>
              <a:spcAft>
                <a:spcPts val="400"/>
              </a:spcAft>
              <a:buClr>
                <a:schemeClr val="accent5"/>
              </a:buClr>
              <a:buFont typeface="Arial" panose="020B0604020202020204" pitchFamily="34" charset="0"/>
              <a:buChar char="•"/>
              <a:defRPr sz="18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3pPr>
            <a:lvl4pPr marL="749808" indent="-182880" algn="l" defTabSz="914400" rtl="0" eaLnBrk="1" latinLnBrk="0" hangingPunct="1">
              <a:lnSpc>
                <a:spcPct val="90000"/>
              </a:lnSpc>
              <a:spcBef>
                <a:spcPts val="200"/>
              </a:spcBef>
              <a:spcAft>
                <a:spcPts val="400"/>
              </a:spcAft>
              <a:buClr>
                <a:schemeClr val="accent4"/>
              </a:buClr>
              <a:buFont typeface="Wingdings" panose="05000000000000000000" pitchFamily="2" charset="2"/>
              <a:buChar char="§"/>
              <a:defRPr sz="16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fontAlgn="base">
              <a:buFont typeface="Arial" panose="020B0604020202020204" pitchFamily="34" charset="0"/>
              <a:buChar char="•"/>
            </a:pPr>
            <a:r>
              <a:rPr lang="en-US" dirty="0">
                <a:solidFill>
                  <a:srgbClr val="404040"/>
                </a:solidFill>
              </a:rPr>
              <a:t>Doses at various distances from postulated 1,000 Ci HTO and HT release are compared</a:t>
            </a:r>
          </a:p>
          <a:p>
            <a:pPr marL="342900" indent="-342900" fontAlgn="base">
              <a:buFont typeface="Arial" panose="020B0604020202020204" pitchFamily="34" charset="0"/>
              <a:buChar char="•"/>
            </a:pPr>
            <a:r>
              <a:rPr lang="en-US" dirty="0">
                <a:solidFill>
                  <a:srgbClr val="404040"/>
                </a:solidFill>
              </a:rPr>
              <a:t>Inhalation dose results for HTO releases are broadly similar across models</a:t>
            </a:r>
          </a:p>
          <a:p>
            <a:pPr marL="342900" indent="-342900" fontAlgn="base">
              <a:buFont typeface="Arial" panose="020B0604020202020204" pitchFamily="34" charset="0"/>
              <a:buChar char="•"/>
            </a:pPr>
            <a:r>
              <a:rPr lang="en-US" dirty="0">
                <a:solidFill>
                  <a:srgbClr val="404040"/>
                </a:solidFill>
              </a:rPr>
              <a:t>Inhalation dose results for HT releases exhibit considerably more variability</a:t>
            </a:r>
          </a:p>
          <a:p>
            <a:pPr marL="342900" indent="-342900" fontAlgn="base">
              <a:buFont typeface="Arial" panose="020B0604020202020204" pitchFamily="34" charset="0"/>
              <a:buChar char="•"/>
            </a:pPr>
            <a:r>
              <a:rPr lang="en-US" dirty="0">
                <a:solidFill>
                  <a:srgbClr val="404040"/>
                </a:solidFill>
              </a:rPr>
              <a:t>MACCS results are substantially lower than UFOTRI or ETMOD results when MACCS is modified to use a dose coefficient consistent with HT</a:t>
            </a:r>
          </a:p>
          <a:p>
            <a:endParaRPr lang="en-US" dirty="0"/>
          </a:p>
        </p:txBody>
      </p:sp>
    </p:spTree>
    <p:extLst>
      <p:ext uri="{BB962C8B-B14F-4D97-AF65-F5344CB8AC3E}">
        <p14:creationId xmlns:p14="http://schemas.microsoft.com/office/powerpoint/2010/main" val="356697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B74C8-0FB2-4300-B61F-23F23C8EF03F}"/>
              </a:ext>
            </a:extLst>
          </p:cNvPr>
          <p:cNvSpPr>
            <a:spLocks noGrp="1"/>
          </p:cNvSpPr>
          <p:nvPr>
            <p:ph type="title"/>
          </p:nvPr>
        </p:nvSpPr>
        <p:spPr>
          <a:xfrm>
            <a:off x="397765" y="408432"/>
            <a:ext cx="8711512" cy="688848"/>
          </a:xfrm>
        </p:spPr>
        <p:txBody>
          <a:bodyPr/>
          <a:lstStyle/>
          <a:p>
            <a:r>
              <a:rPr lang="en-US" dirty="0"/>
              <a:t>Dose-Distance Curves for INHALATION arising from A UNIT 1 CURIE Release</a:t>
            </a:r>
          </a:p>
        </p:txBody>
      </p:sp>
      <p:sp>
        <p:nvSpPr>
          <p:cNvPr id="4" name="Slide Number Placeholder 3">
            <a:extLst>
              <a:ext uri="{FF2B5EF4-FFF2-40B4-BE49-F238E27FC236}">
                <a16:creationId xmlns:a16="http://schemas.microsoft.com/office/drawing/2014/main" id="{62AE5051-DA6F-49F8-9414-BAAC433C417F}"/>
              </a:ext>
            </a:extLst>
          </p:cNvPr>
          <p:cNvSpPr>
            <a:spLocks noGrp="1"/>
          </p:cNvSpPr>
          <p:nvPr>
            <p:ph type="sldNum" sz="quarter" idx="4"/>
          </p:nvPr>
        </p:nvSpPr>
        <p:spPr/>
        <p:txBody>
          <a:bodyPr/>
          <a:lstStyle/>
          <a:p>
            <a:fld id="{4FAB73BC-B049-4115-A692-8D63A059BFB8}" type="slidenum">
              <a:rPr lang="en-US" smtClean="0"/>
              <a:pPr/>
              <a:t>15</a:t>
            </a:fld>
            <a:endParaRPr lang="en-US" dirty="0"/>
          </a:p>
        </p:txBody>
      </p:sp>
      <p:sp>
        <p:nvSpPr>
          <p:cNvPr id="7" name="Content Placeholder 2">
            <a:extLst>
              <a:ext uri="{FF2B5EF4-FFF2-40B4-BE49-F238E27FC236}">
                <a16:creationId xmlns:a16="http://schemas.microsoft.com/office/drawing/2014/main" id="{954889AE-AC33-527F-22DE-22BC9B067EAE}"/>
              </a:ext>
            </a:extLst>
          </p:cNvPr>
          <p:cNvSpPr txBox="1">
            <a:spLocks/>
          </p:cNvSpPr>
          <p:nvPr/>
        </p:nvSpPr>
        <p:spPr>
          <a:xfrm>
            <a:off x="397764" y="1912648"/>
            <a:ext cx="4208959" cy="4536920"/>
          </a:xfrm>
          <a:prstGeom prst="rect">
            <a:avLst/>
          </a:prstGeom>
        </p:spPr>
        <p:txBody>
          <a:bodyPr vert="horz" lIns="0" tIns="45720" rIns="0" bIns="45720" rtlCol="0">
            <a:normAutofit fontScale="92500" lnSpcReduction="10000"/>
          </a:bodyPr>
          <a:lstStyle>
            <a:lvl1pPr marL="0" indent="0" algn="l" defTabSz="914400" rtl="0" eaLnBrk="1" latinLnBrk="0" hangingPunct="1">
              <a:lnSpc>
                <a:spcPct val="90000"/>
              </a:lnSpc>
              <a:spcBef>
                <a:spcPts val="1000"/>
              </a:spcBef>
              <a:buClr>
                <a:schemeClr val="accent1"/>
              </a:buClr>
              <a:buFontTx/>
              <a:buNone/>
              <a:defRPr sz="24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Wingdings" panose="05000000000000000000" pitchFamily="2" charset="2"/>
              <a:buChar char="§"/>
              <a:defRPr sz="20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2pPr>
            <a:lvl3pPr marL="566928" indent="-182880" algn="l" defTabSz="914400" rtl="0" eaLnBrk="1" latinLnBrk="0" hangingPunct="1">
              <a:lnSpc>
                <a:spcPct val="90000"/>
              </a:lnSpc>
              <a:spcBef>
                <a:spcPts val="200"/>
              </a:spcBef>
              <a:spcAft>
                <a:spcPts val="400"/>
              </a:spcAft>
              <a:buClr>
                <a:schemeClr val="accent5"/>
              </a:buClr>
              <a:buFont typeface="Arial" panose="020B0604020202020204" pitchFamily="34" charset="0"/>
              <a:buChar char="•"/>
              <a:defRPr sz="18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3pPr>
            <a:lvl4pPr marL="749808" indent="-182880" algn="l" defTabSz="914400" rtl="0" eaLnBrk="1" latinLnBrk="0" hangingPunct="1">
              <a:lnSpc>
                <a:spcPct val="90000"/>
              </a:lnSpc>
              <a:spcBef>
                <a:spcPts val="200"/>
              </a:spcBef>
              <a:spcAft>
                <a:spcPts val="400"/>
              </a:spcAft>
              <a:buClr>
                <a:schemeClr val="accent4"/>
              </a:buClr>
              <a:buFont typeface="Wingdings" panose="05000000000000000000" pitchFamily="2" charset="2"/>
              <a:buChar char="§"/>
              <a:defRPr sz="16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dirty="0"/>
              <a:t>Curves representing dose from a unit release of 1 Ci at different distances generated using tritium-specific code UFOTRI</a:t>
            </a:r>
          </a:p>
          <a:p>
            <a:pPr marL="342900" indent="-342900">
              <a:buFont typeface="Arial" panose="020B0604020202020204" pitchFamily="34" charset="0"/>
              <a:buChar char="•"/>
            </a:pPr>
            <a:r>
              <a:rPr lang="en-US" dirty="0"/>
              <a:t>Includes curves representing alternate weather conditions such as stability class and wind speed (m/s)</a:t>
            </a:r>
          </a:p>
          <a:p>
            <a:pPr marL="342900" indent="-342900">
              <a:buFont typeface="Arial" panose="020B0604020202020204" pitchFamily="34" charset="0"/>
              <a:buChar char="•"/>
            </a:pPr>
            <a:r>
              <a:rPr lang="en-US" dirty="0"/>
              <a:t>Unit dose curves can provide insights regarding whether a postulated tritium release is likely to lead to significant doses </a:t>
            </a:r>
          </a:p>
        </p:txBody>
      </p:sp>
      <p:pic>
        <p:nvPicPr>
          <p:cNvPr id="5" name="Picture 4">
            <a:extLst>
              <a:ext uri="{FF2B5EF4-FFF2-40B4-BE49-F238E27FC236}">
                <a16:creationId xmlns:a16="http://schemas.microsoft.com/office/drawing/2014/main" id="{9924826C-CFF3-0A42-97D6-2FA99A814731}"/>
              </a:ext>
            </a:extLst>
          </p:cNvPr>
          <p:cNvPicPr>
            <a:picLocks noChangeAspect="1"/>
          </p:cNvPicPr>
          <p:nvPr/>
        </p:nvPicPr>
        <p:blipFill>
          <a:blip r:embed="rId2"/>
          <a:stretch>
            <a:fillRect/>
          </a:stretch>
        </p:blipFill>
        <p:spPr>
          <a:xfrm>
            <a:off x="4671794" y="1564886"/>
            <a:ext cx="7122442" cy="4884682"/>
          </a:xfrm>
          <a:prstGeom prst="rect">
            <a:avLst/>
          </a:prstGeom>
        </p:spPr>
      </p:pic>
    </p:spTree>
    <p:extLst>
      <p:ext uri="{BB962C8B-B14F-4D97-AF65-F5344CB8AC3E}">
        <p14:creationId xmlns:p14="http://schemas.microsoft.com/office/powerpoint/2010/main" val="458884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A9520-DED7-448D-D2ED-044CED0BB282}"/>
              </a:ext>
            </a:extLst>
          </p:cNvPr>
          <p:cNvSpPr>
            <a:spLocks noGrp="1"/>
          </p:cNvSpPr>
          <p:nvPr>
            <p:ph type="title"/>
          </p:nvPr>
        </p:nvSpPr>
        <p:spPr>
          <a:xfrm>
            <a:off x="397764" y="408432"/>
            <a:ext cx="8699937" cy="688848"/>
          </a:xfrm>
        </p:spPr>
        <p:txBody>
          <a:bodyPr/>
          <a:lstStyle/>
          <a:p>
            <a:r>
              <a:rPr lang="en-US" dirty="0"/>
              <a:t>Dose-Distance Curves for Ingestion arising from A UNIT 1 CURIE Release</a:t>
            </a:r>
          </a:p>
        </p:txBody>
      </p:sp>
      <p:sp>
        <p:nvSpPr>
          <p:cNvPr id="4" name="Slide Number Placeholder 3">
            <a:extLst>
              <a:ext uri="{FF2B5EF4-FFF2-40B4-BE49-F238E27FC236}">
                <a16:creationId xmlns:a16="http://schemas.microsoft.com/office/drawing/2014/main" id="{64C72045-3E14-FA54-05E1-FEBA31325A62}"/>
              </a:ext>
            </a:extLst>
          </p:cNvPr>
          <p:cNvSpPr>
            <a:spLocks noGrp="1"/>
          </p:cNvSpPr>
          <p:nvPr>
            <p:ph type="sldNum" sz="quarter" idx="4"/>
          </p:nvPr>
        </p:nvSpPr>
        <p:spPr/>
        <p:txBody>
          <a:bodyPr/>
          <a:lstStyle/>
          <a:p>
            <a:fld id="{4FAB73BC-B049-4115-A692-8D63A059BFB8}" type="slidenum">
              <a:rPr lang="en-US" smtClean="0"/>
              <a:pPr/>
              <a:t>16</a:t>
            </a:fld>
            <a:endParaRPr lang="en-US" dirty="0"/>
          </a:p>
        </p:txBody>
      </p:sp>
      <p:sp>
        <p:nvSpPr>
          <p:cNvPr id="7" name="Content Placeholder 2">
            <a:extLst>
              <a:ext uri="{FF2B5EF4-FFF2-40B4-BE49-F238E27FC236}">
                <a16:creationId xmlns:a16="http://schemas.microsoft.com/office/drawing/2014/main" id="{C4942BAE-7B77-034C-0B5F-B560AF9B8823}"/>
              </a:ext>
            </a:extLst>
          </p:cNvPr>
          <p:cNvSpPr txBox="1">
            <a:spLocks/>
          </p:cNvSpPr>
          <p:nvPr/>
        </p:nvSpPr>
        <p:spPr>
          <a:xfrm>
            <a:off x="397764" y="1912648"/>
            <a:ext cx="4208959" cy="4536920"/>
          </a:xfrm>
          <a:prstGeom prst="rect">
            <a:avLst/>
          </a:prstGeom>
        </p:spPr>
        <p:txBody>
          <a:bodyPr vert="horz" lIns="0" tIns="45720" rIns="0" bIns="45720" rtlCol="0">
            <a:normAutofit fontScale="92500" lnSpcReduction="10000"/>
          </a:bodyPr>
          <a:lstStyle>
            <a:lvl1pPr marL="0" indent="0" algn="l" defTabSz="914400" rtl="0" eaLnBrk="1" latinLnBrk="0" hangingPunct="1">
              <a:lnSpc>
                <a:spcPct val="90000"/>
              </a:lnSpc>
              <a:spcBef>
                <a:spcPts val="1000"/>
              </a:spcBef>
              <a:buClr>
                <a:schemeClr val="accent1"/>
              </a:buClr>
              <a:buFontTx/>
              <a:buNone/>
              <a:defRPr sz="24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Wingdings" panose="05000000000000000000" pitchFamily="2" charset="2"/>
              <a:buChar char="§"/>
              <a:defRPr sz="20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2pPr>
            <a:lvl3pPr marL="566928" indent="-182880" algn="l" defTabSz="914400" rtl="0" eaLnBrk="1" latinLnBrk="0" hangingPunct="1">
              <a:lnSpc>
                <a:spcPct val="90000"/>
              </a:lnSpc>
              <a:spcBef>
                <a:spcPts val="200"/>
              </a:spcBef>
              <a:spcAft>
                <a:spcPts val="400"/>
              </a:spcAft>
              <a:buClr>
                <a:schemeClr val="accent5"/>
              </a:buClr>
              <a:buFont typeface="Arial" panose="020B0604020202020204" pitchFamily="34" charset="0"/>
              <a:buChar char="•"/>
              <a:defRPr sz="18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3pPr>
            <a:lvl4pPr marL="749808" indent="-182880" algn="l" defTabSz="914400" rtl="0" eaLnBrk="1" latinLnBrk="0" hangingPunct="1">
              <a:lnSpc>
                <a:spcPct val="90000"/>
              </a:lnSpc>
              <a:spcBef>
                <a:spcPts val="200"/>
              </a:spcBef>
              <a:spcAft>
                <a:spcPts val="400"/>
              </a:spcAft>
              <a:buClr>
                <a:schemeClr val="accent4"/>
              </a:buClr>
              <a:buFont typeface="Wingdings" panose="05000000000000000000" pitchFamily="2" charset="2"/>
              <a:buChar char="§"/>
              <a:defRPr sz="16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b="0" i="0" kern="120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dirty="0"/>
              <a:t>Curves representing dose from a unit release of 1 Ci at different distances generated using tritium-specific code UFOTRI</a:t>
            </a:r>
          </a:p>
          <a:p>
            <a:pPr marL="342900" indent="-342900">
              <a:buFont typeface="Arial" panose="020B0604020202020204" pitchFamily="34" charset="0"/>
              <a:buChar char="•"/>
            </a:pPr>
            <a:r>
              <a:rPr lang="en-US" dirty="0"/>
              <a:t>Includes curves representing alternate weather conditions such as stability class and wind speed (m/s)</a:t>
            </a:r>
          </a:p>
          <a:p>
            <a:pPr marL="342900" indent="-342900">
              <a:buFont typeface="Arial" panose="020B0604020202020204" pitchFamily="34" charset="0"/>
              <a:buChar char="•"/>
            </a:pPr>
            <a:r>
              <a:rPr lang="en-US" dirty="0"/>
              <a:t>Results can provide insights regarding whether a postulated tritium release is likely to lead to significant doses </a:t>
            </a:r>
          </a:p>
        </p:txBody>
      </p:sp>
      <p:pic>
        <p:nvPicPr>
          <p:cNvPr id="5" name="Picture 4">
            <a:extLst>
              <a:ext uri="{FF2B5EF4-FFF2-40B4-BE49-F238E27FC236}">
                <a16:creationId xmlns:a16="http://schemas.microsoft.com/office/drawing/2014/main" id="{14D2B19E-3534-5010-A48A-757FCC7C9BCA}"/>
              </a:ext>
            </a:extLst>
          </p:cNvPr>
          <p:cNvPicPr>
            <a:picLocks noChangeAspect="1"/>
          </p:cNvPicPr>
          <p:nvPr/>
        </p:nvPicPr>
        <p:blipFill>
          <a:blip r:embed="rId2"/>
          <a:stretch>
            <a:fillRect/>
          </a:stretch>
        </p:blipFill>
        <p:spPr>
          <a:xfrm>
            <a:off x="4701244" y="1557223"/>
            <a:ext cx="7189141" cy="4930425"/>
          </a:xfrm>
          <a:prstGeom prst="rect">
            <a:avLst/>
          </a:prstGeom>
        </p:spPr>
      </p:pic>
    </p:spTree>
    <p:extLst>
      <p:ext uri="{BB962C8B-B14F-4D97-AF65-F5344CB8AC3E}">
        <p14:creationId xmlns:p14="http://schemas.microsoft.com/office/powerpoint/2010/main" val="2910978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48D880-F323-45CF-9D4C-65BB97AA4042}"/>
              </a:ext>
            </a:extLst>
          </p:cNvPr>
          <p:cNvSpPr>
            <a:spLocks noGrp="1"/>
          </p:cNvSpPr>
          <p:nvPr>
            <p:ph type="title"/>
          </p:nvPr>
        </p:nvSpPr>
        <p:spPr/>
        <p:txBody>
          <a:bodyPr/>
          <a:lstStyle/>
          <a:p>
            <a:r>
              <a:rPr lang="en-US" dirty="0"/>
              <a:t>SUMMARY: MODELING RELEASES OF HTO vs HT</a:t>
            </a:r>
          </a:p>
        </p:txBody>
      </p:sp>
      <p:sp>
        <p:nvSpPr>
          <p:cNvPr id="3" name="Content Placeholder 2">
            <a:extLst>
              <a:ext uri="{FF2B5EF4-FFF2-40B4-BE49-F238E27FC236}">
                <a16:creationId xmlns:a16="http://schemas.microsoft.com/office/drawing/2014/main" id="{56977CB6-CF77-40B6-A6F4-7189584D523E}"/>
              </a:ext>
            </a:extLst>
          </p:cNvPr>
          <p:cNvSpPr>
            <a:spLocks noGrp="1"/>
          </p:cNvSpPr>
          <p:nvPr>
            <p:ph sz="quarter" idx="11"/>
          </p:nvPr>
        </p:nvSpPr>
        <p:spPr>
          <a:xfrm>
            <a:off x="397764" y="1504709"/>
            <a:ext cx="11452860" cy="4693868"/>
          </a:xfrm>
        </p:spPr>
        <p:txBody>
          <a:bodyPr>
            <a:normAutofit fontScale="55000" lnSpcReduction="20000"/>
          </a:bodyPr>
          <a:lstStyle/>
          <a:p>
            <a:pPr marL="0" marR="0">
              <a:spcBef>
                <a:spcPts val="0"/>
              </a:spcBef>
              <a:spcAft>
                <a:spcPts val="0"/>
              </a:spcAft>
            </a:pPr>
            <a:r>
              <a:rPr lang="en-US" sz="1900" dirty="0">
                <a:solidFill>
                  <a:schemeClr val="tx1"/>
                </a:solidFill>
                <a:effectLst/>
              </a:rPr>
              <a:t> </a:t>
            </a:r>
            <a:endParaRPr lang="en-US" sz="4000" dirty="0">
              <a:solidFill>
                <a:schemeClr val="tx1"/>
              </a:solidFill>
              <a:effectLst/>
            </a:endParaRPr>
          </a:p>
          <a:p>
            <a:pPr marR="0">
              <a:spcBef>
                <a:spcPts val="0"/>
              </a:spcBef>
              <a:spcAft>
                <a:spcPts val="0"/>
              </a:spcAft>
            </a:pPr>
            <a:endParaRPr lang="en-US" sz="4500" dirty="0">
              <a:solidFill>
                <a:schemeClr val="tx1"/>
              </a:solidFill>
              <a:effectLst/>
            </a:endParaRPr>
          </a:p>
          <a:p>
            <a:pPr marL="342900" marR="0" indent="-342900">
              <a:spcBef>
                <a:spcPts val="0"/>
              </a:spcBef>
              <a:spcAft>
                <a:spcPts val="0"/>
              </a:spcAft>
              <a:buFont typeface="Arial" panose="020B0604020202020204" pitchFamily="34" charset="0"/>
              <a:buChar char="•"/>
            </a:pPr>
            <a:r>
              <a:rPr lang="en-US" sz="4500" dirty="0">
                <a:solidFill>
                  <a:schemeClr val="tx1"/>
                </a:solidFill>
                <a:effectLst/>
              </a:rPr>
              <a:t>Using typical input parameters, MACCS results for modeling inhalation doses of HTO releases compare reasonably well to UFOTRI and ETMOD.</a:t>
            </a:r>
          </a:p>
          <a:p>
            <a:pPr marR="0">
              <a:spcBef>
                <a:spcPts val="0"/>
              </a:spcBef>
              <a:spcAft>
                <a:spcPts val="0"/>
              </a:spcAft>
            </a:pPr>
            <a:endParaRPr lang="en-US" sz="4500" dirty="0">
              <a:solidFill>
                <a:schemeClr val="tx1"/>
              </a:solidFill>
              <a:effectLst/>
            </a:endParaRPr>
          </a:p>
          <a:p>
            <a:pPr marL="342900" indent="-342900">
              <a:spcBef>
                <a:spcPts val="0"/>
              </a:spcBef>
              <a:buFont typeface="Arial" panose="020B0604020202020204" pitchFamily="34" charset="0"/>
              <a:buChar char="•"/>
            </a:pPr>
            <a:endParaRPr lang="en-US" sz="4500" dirty="0">
              <a:solidFill>
                <a:schemeClr val="tx1"/>
              </a:solidFill>
              <a:effectLst/>
            </a:endParaRPr>
          </a:p>
          <a:p>
            <a:pPr marL="342900" indent="-342900">
              <a:spcBef>
                <a:spcPts val="0"/>
              </a:spcBef>
              <a:buFont typeface="Arial" panose="020B0604020202020204" pitchFamily="34" charset="0"/>
              <a:buChar char="•"/>
            </a:pPr>
            <a:r>
              <a:rPr lang="en-US" sz="4500" dirty="0">
                <a:solidFill>
                  <a:schemeClr val="tx1"/>
                </a:solidFill>
                <a:effectLst/>
              </a:rPr>
              <a:t>Modeling HT releases in MACCS using the dose coefficients supplied in the MACCS DCF file may overestimate the inhalation dose by approximately 2 orders of magnitude relative to UFOTRI and ETMOD. </a:t>
            </a:r>
          </a:p>
          <a:p>
            <a:pPr>
              <a:spcBef>
                <a:spcPts val="0"/>
              </a:spcBef>
            </a:pPr>
            <a:endParaRPr lang="en-US" sz="4500" dirty="0">
              <a:solidFill>
                <a:schemeClr val="tx1"/>
              </a:solidFill>
              <a:effectLst/>
            </a:endParaRPr>
          </a:p>
          <a:p>
            <a:pPr marL="342900" indent="-342900">
              <a:spcBef>
                <a:spcPts val="0"/>
              </a:spcBef>
              <a:buFont typeface="Arial" panose="020B0604020202020204" pitchFamily="34" charset="0"/>
              <a:buChar char="•"/>
            </a:pPr>
            <a:endParaRPr lang="en-US" sz="4500" dirty="0">
              <a:solidFill>
                <a:schemeClr val="tx1"/>
              </a:solidFill>
              <a:effectLst/>
            </a:endParaRPr>
          </a:p>
          <a:p>
            <a:pPr marL="342900" indent="-342900">
              <a:spcBef>
                <a:spcPts val="0"/>
              </a:spcBef>
              <a:buFont typeface="Arial" panose="020B0604020202020204" pitchFamily="34" charset="0"/>
              <a:buChar char="•"/>
            </a:pPr>
            <a:r>
              <a:rPr lang="en-US" sz="4500" dirty="0">
                <a:solidFill>
                  <a:schemeClr val="tx1"/>
                </a:solidFill>
                <a:effectLst/>
              </a:rPr>
              <a:t>Modeling HT releases in MACCS using a dose coefficient representing HT may underestimate inhalation doses dose by approximately 2 orders of magnitude relative to UFOTRI and ETMOD</a:t>
            </a:r>
          </a:p>
          <a:p>
            <a:pPr>
              <a:spcBef>
                <a:spcPts val="0"/>
              </a:spcBef>
            </a:pPr>
            <a:endParaRPr lang="en-US" sz="4500" dirty="0">
              <a:solidFill>
                <a:schemeClr val="tx1"/>
              </a:solidFill>
              <a:effectLst/>
            </a:endParaRPr>
          </a:p>
          <a:p>
            <a:pPr>
              <a:spcBef>
                <a:spcPts val="0"/>
              </a:spcBef>
            </a:pPr>
            <a:endParaRPr lang="en-US" sz="4500" dirty="0">
              <a:solidFill>
                <a:schemeClr val="tx1"/>
              </a:solidFill>
              <a:effectLst/>
            </a:endParaRPr>
          </a:p>
          <a:p>
            <a:pPr marR="0">
              <a:spcBef>
                <a:spcPts val="0"/>
              </a:spcBef>
              <a:spcAft>
                <a:spcPts val="0"/>
              </a:spcAft>
            </a:pPr>
            <a:endParaRPr lang="en-US" sz="4500" dirty="0">
              <a:solidFill>
                <a:schemeClr val="tx1"/>
              </a:solidFill>
              <a:effectLst/>
            </a:endParaRPr>
          </a:p>
        </p:txBody>
      </p:sp>
      <p:sp>
        <p:nvSpPr>
          <p:cNvPr id="4" name="Slide Number Placeholder 3">
            <a:extLst>
              <a:ext uri="{FF2B5EF4-FFF2-40B4-BE49-F238E27FC236}">
                <a16:creationId xmlns:a16="http://schemas.microsoft.com/office/drawing/2014/main" id="{9A287170-AD10-487C-BF92-3BDD3CF2C7B9}"/>
              </a:ext>
            </a:extLst>
          </p:cNvPr>
          <p:cNvSpPr>
            <a:spLocks noGrp="1"/>
          </p:cNvSpPr>
          <p:nvPr>
            <p:ph type="sldNum" sz="quarter" idx="4"/>
          </p:nvPr>
        </p:nvSpPr>
        <p:spPr/>
        <p:txBody>
          <a:bodyPr/>
          <a:lstStyle/>
          <a:p>
            <a:fld id="{4FAB73BC-B049-4115-A692-8D63A059BFB8}" type="slidenum">
              <a:rPr lang="en-US" smtClean="0"/>
              <a:pPr/>
              <a:t>17</a:t>
            </a:fld>
            <a:endParaRPr lang="en-US" dirty="0"/>
          </a:p>
        </p:txBody>
      </p:sp>
    </p:spTree>
    <p:extLst>
      <p:ext uri="{BB962C8B-B14F-4D97-AF65-F5344CB8AC3E}">
        <p14:creationId xmlns:p14="http://schemas.microsoft.com/office/powerpoint/2010/main" val="2837712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48D880-F323-45CF-9D4C-65BB97AA4042}"/>
              </a:ext>
            </a:extLst>
          </p:cNvPr>
          <p:cNvSpPr>
            <a:spLocks noGrp="1"/>
          </p:cNvSpPr>
          <p:nvPr>
            <p:ph type="title"/>
          </p:nvPr>
        </p:nvSpPr>
        <p:spPr/>
        <p:txBody>
          <a:bodyPr/>
          <a:lstStyle/>
          <a:p>
            <a:r>
              <a:rPr lang="en-US" dirty="0"/>
              <a:t>Concluding observations</a:t>
            </a:r>
          </a:p>
        </p:txBody>
      </p:sp>
      <p:sp>
        <p:nvSpPr>
          <p:cNvPr id="3" name="Content Placeholder 2">
            <a:extLst>
              <a:ext uri="{FF2B5EF4-FFF2-40B4-BE49-F238E27FC236}">
                <a16:creationId xmlns:a16="http://schemas.microsoft.com/office/drawing/2014/main" id="{56977CB6-CF77-40B6-A6F4-7189584D523E}"/>
              </a:ext>
            </a:extLst>
          </p:cNvPr>
          <p:cNvSpPr>
            <a:spLocks noGrp="1"/>
          </p:cNvSpPr>
          <p:nvPr>
            <p:ph sz="quarter" idx="11"/>
          </p:nvPr>
        </p:nvSpPr>
        <p:spPr>
          <a:xfrm>
            <a:off x="397764" y="1325880"/>
            <a:ext cx="11452860" cy="4688058"/>
          </a:xfrm>
        </p:spPr>
        <p:txBody>
          <a:bodyPr>
            <a:normAutofit/>
          </a:bodyPr>
          <a:lstStyle/>
          <a:p>
            <a:pPr marL="0" marR="0">
              <a:spcBef>
                <a:spcPts val="0"/>
              </a:spcBef>
              <a:spcAft>
                <a:spcPts val="0"/>
              </a:spcAft>
            </a:pPr>
            <a:r>
              <a:rPr lang="en-US" sz="1900" dirty="0">
                <a:solidFill>
                  <a:schemeClr val="tx1"/>
                </a:solidFill>
                <a:effectLst/>
              </a:rPr>
              <a:t> </a:t>
            </a:r>
            <a:endParaRPr lang="en-US" sz="4000" dirty="0">
              <a:solidFill>
                <a:schemeClr val="tx1"/>
              </a:solidFill>
              <a:effectLst/>
            </a:endParaRPr>
          </a:p>
          <a:p>
            <a:pPr marL="342900" marR="0" indent="-342900">
              <a:spcBef>
                <a:spcPts val="0"/>
              </a:spcBef>
              <a:spcAft>
                <a:spcPts val="0"/>
              </a:spcAft>
              <a:buFont typeface="Arial" panose="020B0604020202020204" pitchFamily="34" charset="0"/>
              <a:buChar char="•"/>
            </a:pPr>
            <a:r>
              <a:rPr lang="en-US" sz="2000" dirty="0">
                <a:solidFill>
                  <a:schemeClr val="tx1"/>
                </a:solidFill>
              </a:rPr>
              <a:t>MACCS </a:t>
            </a:r>
            <a:r>
              <a:rPr lang="en-US" sz="2000" dirty="0">
                <a:solidFill>
                  <a:schemeClr val="tx1"/>
                </a:solidFill>
                <a:effectLst/>
              </a:rPr>
              <a:t>dose coefficients for tritium appear to be reasonably consistent with tritium in the HTO form</a:t>
            </a:r>
          </a:p>
          <a:p>
            <a:pPr marL="342900" marR="0" indent="-342900">
              <a:spcBef>
                <a:spcPts val="0"/>
              </a:spcBef>
              <a:spcAft>
                <a:spcPts val="0"/>
              </a:spcAft>
              <a:buFont typeface="Arial" panose="020B0604020202020204" pitchFamily="34" charset="0"/>
              <a:buChar char="•"/>
            </a:pPr>
            <a:endParaRPr lang="en-US" sz="2000" dirty="0">
              <a:solidFill>
                <a:schemeClr val="tx1"/>
              </a:solidFill>
              <a:effectLst/>
            </a:endParaRPr>
          </a:p>
          <a:p>
            <a:pPr marL="342900" indent="-342900">
              <a:spcBef>
                <a:spcPts val="0"/>
              </a:spcBef>
              <a:buFont typeface="Arial" panose="020B0604020202020204" pitchFamily="34" charset="0"/>
              <a:buChar char="•"/>
            </a:pPr>
            <a:r>
              <a:rPr lang="en-US" sz="2000" dirty="0">
                <a:solidFill>
                  <a:schemeClr val="tx1"/>
                </a:solidFill>
                <a:effectLst/>
              </a:rPr>
              <a:t>Inhalation doses from releases of tritium as organically-bound-tritium (OBT) were not evaluated</a:t>
            </a:r>
          </a:p>
          <a:p>
            <a:pPr marL="726948" lvl="1" indent="-342900">
              <a:spcBef>
                <a:spcPts val="0"/>
              </a:spcBef>
              <a:buFont typeface="Arial" panose="020B0604020202020204" pitchFamily="34" charset="0"/>
              <a:buChar char="•"/>
            </a:pPr>
            <a:r>
              <a:rPr lang="en-US" sz="1800" dirty="0">
                <a:effectLst/>
                <a:latin typeface="Segoe UI" panose="020B0502040204020203" pitchFamily="34" charset="0"/>
              </a:rPr>
              <a:t>It is expected that doses from OBT are more likely to arise from ingestion pathways (conversion of HT or HTO into OBT following deposition) rather than from releases of tritium as OBT. </a:t>
            </a:r>
          </a:p>
          <a:p>
            <a:pPr marL="726948" lvl="1" indent="-342900">
              <a:spcBef>
                <a:spcPts val="0"/>
              </a:spcBef>
              <a:buFont typeface="Arial" panose="020B0604020202020204" pitchFamily="34" charset="0"/>
              <a:buChar char="•"/>
            </a:pPr>
            <a:r>
              <a:rPr lang="en-US" sz="1800" dirty="0">
                <a:effectLst/>
                <a:latin typeface="Segoe UI" panose="020B0502040204020203" pitchFamily="34" charset="0"/>
              </a:rPr>
              <a:t>However, as described in O’Kula and </a:t>
            </a:r>
            <a:r>
              <a:rPr lang="en-US" sz="1800" dirty="0" err="1">
                <a:effectLst/>
                <a:latin typeface="Segoe UI" panose="020B0502040204020203" pitchFamily="34" charset="0"/>
              </a:rPr>
              <a:t>Thoman</a:t>
            </a:r>
            <a:r>
              <a:rPr lang="en-US" sz="1800" dirty="0">
                <a:effectLst/>
                <a:latin typeface="Segoe UI" panose="020B0502040204020203" pitchFamily="34" charset="0"/>
              </a:rPr>
              <a:t> 2007 (1), atmospheric releases of tritium as OBT may arise from source terms involving</a:t>
            </a:r>
            <a:r>
              <a:rPr lang="en-US" sz="1800" dirty="0">
                <a:latin typeface="Segoe UI" panose="020B0502040204020203" pitchFamily="34" charset="0"/>
              </a:rPr>
              <a:t>, for example, o</a:t>
            </a:r>
            <a:r>
              <a:rPr lang="en-US" sz="1800" dirty="0">
                <a:effectLst/>
                <a:latin typeface="Segoe UI" panose="020B0502040204020203" pitchFamily="34" charset="0"/>
              </a:rPr>
              <a:t>il-based inventories </a:t>
            </a:r>
          </a:p>
          <a:p>
            <a:pPr marL="342900" indent="-342900">
              <a:spcBef>
                <a:spcPts val="0"/>
              </a:spcBef>
              <a:buFont typeface="Arial" panose="020B0604020202020204" pitchFamily="34" charset="0"/>
              <a:buChar char="•"/>
            </a:pPr>
            <a:endParaRPr lang="en-US" sz="2000" dirty="0">
              <a:solidFill>
                <a:schemeClr val="tx1"/>
              </a:solidFill>
            </a:endParaRPr>
          </a:p>
          <a:p>
            <a:pPr marL="342900" indent="-342900">
              <a:spcBef>
                <a:spcPts val="0"/>
              </a:spcBef>
              <a:buFont typeface="Arial" panose="020B0604020202020204" pitchFamily="34" charset="0"/>
              <a:buChar char="•"/>
            </a:pPr>
            <a:r>
              <a:rPr lang="en-US" sz="2000" dirty="0">
                <a:solidFill>
                  <a:schemeClr val="tx1"/>
                </a:solidFill>
                <a:effectLst/>
              </a:rPr>
              <a:t>MACCS is not designed to model doses arising from ingestion following release and deposition of HTO, HT, or OBT. </a:t>
            </a:r>
          </a:p>
          <a:p>
            <a:pPr marL="342900" indent="-342900">
              <a:spcBef>
                <a:spcPts val="0"/>
              </a:spcBef>
              <a:buFont typeface="Arial" panose="020B0604020202020204" pitchFamily="34" charset="0"/>
              <a:buChar char="•"/>
            </a:pPr>
            <a:endParaRPr lang="en-US" sz="2000" dirty="0">
              <a:solidFill>
                <a:schemeClr val="tx1"/>
              </a:solidFill>
            </a:endParaRPr>
          </a:p>
          <a:p>
            <a:pPr marL="342900" indent="-342900">
              <a:spcBef>
                <a:spcPts val="0"/>
              </a:spcBef>
              <a:buFont typeface="Arial" panose="020B0604020202020204" pitchFamily="34" charset="0"/>
              <a:buChar char="•"/>
            </a:pPr>
            <a:r>
              <a:rPr lang="en-US" sz="2000" dirty="0">
                <a:solidFill>
                  <a:schemeClr val="tx1"/>
                </a:solidFill>
                <a:effectLst/>
              </a:rPr>
              <a:t>Insights into the dose arising from ingestion may be evaluated using UFOTRI or ETMOD</a:t>
            </a:r>
          </a:p>
          <a:p>
            <a:endParaRPr lang="en-US" dirty="0"/>
          </a:p>
        </p:txBody>
      </p:sp>
      <p:sp>
        <p:nvSpPr>
          <p:cNvPr id="4" name="Slide Number Placeholder 3">
            <a:extLst>
              <a:ext uri="{FF2B5EF4-FFF2-40B4-BE49-F238E27FC236}">
                <a16:creationId xmlns:a16="http://schemas.microsoft.com/office/drawing/2014/main" id="{9A287170-AD10-487C-BF92-3BDD3CF2C7B9}"/>
              </a:ext>
            </a:extLst>
          </p:cNvPr>
          <p:cNvSpPr>
            <a:spLocks noGrp="1"/>
          </p:cNvSpPr>
          <p:nvPr>
            <p:ph type="sldNum" sz="quarter" idx="4"/>
          </p:nvPr>
        </p:nvSpPr>
        <p:spPr/>
        <p:txBody>
          <a:bodyPr/>
          <a:lstStyle/>
          <a:p>
            <a:fld id="{4FAB73BC-B049-4115-A692-8D63A059BFB8}" type="slidenum">
              <a:rPr lang="en-US" smtClean="0"/>
              <a:pPr/>
              <a:t>18</a:t>
            </a:fld>
            <a:endParaRPr lang="en-US" dirty="0"/>
          </a:p>
        </p:txBody>
      </p:sp>
      <p:sp>
        <p:nvSpPr>
          <p:cNvPr id="5" name="TextBox 4">
            <a:extLst>
              <a:ext uri="{FF2B5EF4-FFF2-40B4-BE49-F238E27FC236}">
                <a16:creationId xmlns:a16="http://schemas.microsoft.com/office/drawing/2014/main" id="{AFC354B5-0C4E-444F-7577-4544314C19CC}"/>
              </a:ext>
            </a:extLst>
          </p:cNvPr>
          <p:cNvSpPr txBox="1"/>
          <p:nvPr/>
        </p:nvSpPr>
        <p:spPr>
          <a:xfrm>
            <a:off x="397764" y="6311068"/>
            <a:ext cx="11247902" cy="276999"/>
          </a:xfrm>
          <a:prstGeom prst="rect">
            <a:avLst/>
          </a:prstGeom>
          <a:noFill/>
        </p:spPr>
        <p:txBody>
          <a:bodyPr wrap="square">
            <a:spAutoFit/>
          </a:bodyPr>
          <a:lstStyle/>
          <a:p>
            <a:pPr marL="463550" indent="-463550"/>
            <a:r>
              <a:rPr lang="en-US" sz="1200" i="1" dirty="0">
                <a:solidFill>
                  <a:srgbClr val="44546A"/>
                </a:solidFill>
                <a:latin typeface="Arial" panose="020B0604020202020204" pitchFamily="34" charset="0"/>
                <a:ea typeface="Calibri" panose="020F0502020204030204" pitchFamily="34" charset="0"/>
              </a:rPr>
              <a:t>[1] </a:t>
            </a:r>
            <a:r>
              <a:rPr lang="en-US" sz="1200" i="1" dirty="0">
                <a:solidFill>
                  <a:srgbClr val="44546A"/>
                </a:solidFill>
                <a:effectLst/>
                <a:latin typeface="Arial" panose="020B0604020202020204" pitchFamily="34" charset="0"/>
                <a:ea typeface="Calibri" panose="020F0502020204030204" pitchFamily="34" charset="0"/>
              </a:rPr>
              <a:t>K. R. O’Kula and D. C. </a:t>
            </a:r>
            <a:r>
              <a:rPr lang="en-US" sz="1200" i="1" dirty="0" err="1">
                <a:solidFill>
                  <a:srgbClr val="44546A"/>
                </a:solidFill>
                <a:effectLst/>
                <a:latin typeface="Arial" panose="020B0604020202020204" pitchFamily="34" charset="0"/>
                <a:ea typeface="Calibri" panose="020F0502020204030204" pitchFamily="34" charset="0"/>
              </a:rPr>
              <a:t>Thoman</a:t>
            </a:r>
            <a:r>
              <a:rPr lang="en-US" sz="1200" i="1" dirty="0">
                <a:solidFill>
                  <a:srgbClr val="44546A"/>
                </a:solidFill>
                <a:effectLst/>
                <a:latin typeface="Arial" panose="020B0604020202020204" pitchFamily="34" charset="0"/>
                <a:ea typeface="Calibri" panose="020F0502020204030204" pitchFamily="34" charset="0"/>
              </a:rPr>
              <a:t>, 2007. Modeling Atmospheric Releases of Tritium from Nuclear Installations (WSRC-STI-2007-00027) </a:t>
            </a:r>
            <a:endParaRPr lang="en-US" sz="1200" dirty="0"/>
          </a:p>
        </p:txBody>
      </p:sp>
    </p:spTree>
    <p:extLst>
      <p:ext uri="{BB962C8B-B14F-4D97-AF65-F5344CB8AC3E}">
        <p14:creationId xmlns:p14="http://schemas.microsoft.com/office/powerpoint/2010/main" val="2059536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E4BC1-A058-4CC5-AC61-5D457B0B1BC8}"/>
              </a:ext>
            </a:extLst>
          </p:cNvPr>
          <p:cNvSpPr>
            <a:spLocks noGrp="1"/>
          </p:cNvSpPr>
          <p:nvPr>
            <p:ph type="title"/>
          </p:nvPr>
        </p:nvSpPr>
        <p:spPr/>
        <p:txBody>
          <a:bodyPr/>
          <a:lstStyle/>
          <a:p>
            <a:r>
              <a:rPr lang="en-US" dirty="0"/>
              <a:t>Motivation and Scope</a:t>
            </a:r>
          </a:p>
        </p:txBody>
      </p:sp>
      <p:sp>
        <p:nvSpPr>
          <p:cNvPr id="3" name="Content Placeholder 2">
            <a:extLst>
              <a:ext uri="{FF2B5EF4-FFF2-40B4-BE49-F238E27FC236}">
                <a16:creationId xmlns:a16="http://schemas.microsoft.com/office/drawing/2014/main" id="{562EAD2D-E5F5-4BD9-8FB8-AB3FA2CE05A4}"/>
              </a:ext>
            </a:extLst>
          </p:cNvPr>
          <p:cNvSpPr>
            <a:spLocks noGrp="1"/>
          </p:cNvSpPr>
          <p:nvPr>
            <p:ph sz="quarter" idx="11"/>
          </p:nvPr>
        </p:nvSpPr>
        <p:spPr>
          <a:xfrm>
            <a:off x="397764" y="1431780"/>
            <a:ext cx="11049000" cy="4690872"/>
          </a:xfrm>
        </p:spPr>
        <p:txBody>
          <a:bodyPr>
            <a:normAutofit lnSpcReduction="10000"/>
          </a:bodyPr>
          <a:lstStyle/>
          <a:p>
            <a:r>
              <a:rPr lang="en-US" sz="1800" b="1" dirty="0"/>
              <a:t>Motivation: </a:t>
            </a:r>
          </a:p>
          <a:p>
            <a:pPr lvl="1"/>
            <a:r>
              <a:rPr lang="en-US" sz="1600" dirty="0"/>
              <a:t>MACCS capabilities for modeling doses from atmospheric releases of tritium in different chemical and physical forms such as particulates, tritium gas (HT), tritiated water vapor (HTO), or organically-bound tritium (OBT) are limited</a:t>
            </a:r>
          </a:p>
          <a:p>
            <a:pPr lvl="1"/>
            <a:r>
              <a:rPr lang="en-US" sz="1600" dirty="0"/>
              <a:t>The benefit of implementing MACCS model enhancements to increase the fidelity of tritium dose calculations is unclear</a:t>
            </a:r>
          </a:p>
          <a:p>
            <a:pPr lvl="1"/>
            <a:r>
              <a:rPr lang="en-US" sz="1600" dirty="0"/>
              <a:t>Work was identified as a need in the US Nuclear Regulatory Commissions Non-Light Water Reactors Vision and Strategy Volume 3 report (1)</a:t>
            </a:r>
          </a:p>
          <a:p>
            <a:r>
              <a:rPr lang="en-US" sz="1800" b="1" dirty="0"/>
              <a:t>Objectives: </a:t>
            </a:r>
          </a:p>
          <a:p>
            <a:pPr lvl="1"/>
            <a:r>
              <a:rPr lang="en-US" sz="1600" dirty="0"/>
              <a:t>Evaluate the degree to which the capabilities of higher-fidelity tritium models impact dose assessment results</a:t>
            </a:r>
          </a:p>
          <a:p>
            <a:pPr lvl="1"/>
            <a:r>
              <a:rPr lang="en-US" sz="1600" dirty="0"/>
              <a:t>Provide information to assist analysts in judging whether a postulated tritium release is likely to lead to significant doses </a:t>
            </a:r>
            <a:endParaRPr lang="en-US" sz="1800" dirty="0"/>
          </a:p>
          <a:p>
            <a:r>
              <a:rPr lang="en-US" sz="1800" b="1" dirty="0"/>
              <a:t>Approach: </a:t>
            </a:r>
          </a:p>
          <a:p>
            <a:pPr lvl="1"/>
            <a:r>
              <a:rPr lang="en-US" sz="1600" dirty="0"/>
              <a:t>Conduct a model intercomparison study comparing results from MACCS to those generated using the tritium-specific dose assessment codes UFOTRI and ETMOD​</a:t>
            </a:r>
          </a:p>
          <a:p>
            <a:endParaRPr lang="en-US" sz="1800" dirty="0"/>
          </a:p>
          <a:p>
            <a:r>
              <a:rPr lang="en-US" sz="1800" dirty="0"/>
              <a:t>This work is a continuation of previous analyses documented in Clavier and Clayton, 2022 (2)​.</a:t>
            </a:r>
          </a:p>
          <a:p>
            <a:pPr lvl="2"/>
            <a:endParaRPr lang="en-US" sz="1400" dirty="0"/>
          </a:p>
          <a:p>
            <a:endParaRPr lang="en-US" sz="1800" dirty="0"/>
          </a:p>
          <a:p>
            <a:endParaRPr lang="en-US" sz="1800" dirty="0"/>
          </a:p>
        </p:txBody>
      </p:sp>
      <p:sp>
        <p:nvSpPr>
          <p:cNvPr id="4" name="Slide Number Placeholder 3">
            <a:extLst>
              <a:ext uri="{FF2B5EF4-FFF2-40B4-BE49-F238E27FC236}">
                <a16:creationId xmlns:a16="http://schemas.microsoft.com/office/drawing/2014/main" id="{E94E5638-FE5B-4E81-8C9B-2C7D49DE68CE}"/>
              </a:ext>
            </a:extLst>
          </p:cNvPr>
          <p:cNvSpPr>
            <a:spLocks noGrp="1"/>
          </p:cNvSpPr>
          <p:nvPr>
            <p:ph type="sldNum" sz="quarter" idx="4"/>
          </p:nvPr>
        </p:nvSpPr>
        <p:spPr/>
        <p:txBody>
          <a:bodyPr/>
          <a:lstStyle/>
          <a:p>
            <a:fld id="{4FAB73BC-B049-4115-A692-8D63A059BFB8}" type="slidenum">
              <a:rPr lang="en-US" smtClean="0"/>
              <a:pPr/>
              <a:t>2</a:t>
            </a:fld>
            <a:endParaRPr lang="en-US" dirty="0"/>
          </a:p>
        </p:txBody>
      </p:sp>
      <p:sp>
        <p:nvSpPr>
          <p:cNvPr id="6" name="TextBox 5">
            <a:extLst>
              <a:ext uri="{FF2B5EF4-FFF2-40B4-BE49-F238E27FC236}">
                <a16:creationId xmlns:a16="http://schemas.microsoft.com/office/drawing/2014/main" id="{4F8CF12C-46DB-7CD1-C42B-03DE5AC93CCB}"/>
              </a:ext>
            </a:extLst>
          </p:cNvPr>
          <p:cNvSpPr txBox="1"/>
          <p:nvPr/>
        </p:nvSpPr>
        <p:spPr>
          <a:xfrm>
            <a:off x="0" y="6211669"/>
            <a:ext cx="11258675" cy="276999"/>
          </a:xfrm>
          <a:prstGeom prst="rect">
            <a:avLst/>
          </a:prstGeom>
          <a:noFill/>
        </p:spPr>
        <p:txBody>
          <a:bodyPr wrap="square">
            <a:spAutoFit/>
          </a:bodyPr>
          <a:lstStyle/>
          <a:p>
            <a:pPr marL="384048" lvl="2" indent="0" fontAlgn="base">
              <a:buNone/>
            </a:pPr>
            <a:endParaRPr lang="en-US" sz="1200" b="0" i="0" u="none" strike="noStrike" dirty="0">
              <a:solidFill>
                <a:srgbClr val="404040"/>
              </a:solidFill>
              <a:effectLst/>
              <a:latin typeface="Open Sans" panose="020B0606030504020204" pitchFamily="34" charset="0"/>
            </a:endParaRPr>
          </a:p>
        </p:txBody>
      </p:sp>
      <p:sp>
        <p:nvSpPr>
          <p:cNvPr id="11" name="TextBox 10">
            <a:extLst>
              <a:ext uri="{FF2B5EF4-FFF2-40B4-BE49-F238E27FC236}">
                <a16:creationId xmlns:a16="http://schemas.microsoft.com/office/drawing/2014/main" id="{437E3D18-A600-7C79-92BB-46E5E70ED9F3}"/>
              </a:ext>
            </a:extLst>
          </p:cNvPr>
          <p:cNvSpPr txBox="1"/>
          <p:nvPr/>
        </p:nvSpPr>
        <p:spPr>
          <a:xfrm>
            <a:off x="259600" y="6211669"/>
            <a:ext cx="11472164" cy="1200329"/>
          </a:xfrm>
          <a:prstGeom prst="rect">
            <a:avLst/>
          </a:prstGeom>
          <a:noFill/>
        </p:spPr>
        <p:txBody>
          <a:bodyPr wrap="square">
            <a:spAutoFit/>
          </a:bodyPr>
          <a:lstStyle/>
          <a:p>
            <a:pPr marL="463550" indent="-463550"/>
            <a:r>
              <a:rPr lang="en-US" sz="1200" i="1" dirty="0">
                <a:solidFill>
                  <a:srgbClr val="44546A"/>
                </a:solidFill>
                <a:effectLst/>
                <a:latin typeface="Arial" panose="020B0604020202020204" pitchFamily="34" charset="0"/>
                <a:ea typeface="Calibri" panose="020F0502020204030204" pitchFamily="34" charset="0"/>
              </a:rPr>
              <a:t>[1] U.S. Nuclear Regulatory Commission (NRC), 2020. NRC Non-Light Water Reactor (Non-LWR) Vision and Strategy, Volume 3- Computer Code Development Plans for Severe Accident Progression, Source Term and Consequence Analysis, Revision 1. </a:t>
            </a:r>
          </a:p>
          <a:p>
            <a:pPr marL="463550" indent="-463550"/>
            <a:r>
              <a:rPr lang="en-US" sz="1200" i="1" dirty="0">
                <a:solidFill>
                  <a:srgbClr val="44546A"/>
                </a:solidFill>
                <a:effectLst/>
                <a:latin typeface="Arial" panose="020B0604020202020204" pitchFamily="34" charset="0"/>
                <a:ea typeface="Calibri" panose="020F0502020204030204" pitchFamily="34" charset="0"/>
              </a:rPr>
              <a:t>[2] K.A. Clavier and D.J. Clayton, 2022. Reviewing MACCS capabilities for assessing tritium releases to the environment (SAND2022-12016) </a:t>
            </a:r>
          </a:p>
          <a:p>
            <a:pPr marL="463550" indent="-463550"/>
            <a:endParaRPr lang="en-US" sz="1200" i="1" dirty="0">
              <a:solidFill>
                <a:srgbClr val="44546A"/>
              </a:solidFill>
              <a:effectLst/>
              <a:latin typeface="Arial" panose="020B0604020202020204" pitchFamily="34" charset="0"/>
              <a:ea typeface="Calibri" panose="020F0502020204030204" pitchFamily="34" charset="0"/>
            </a:endParaRPr>
          </a:p>
          <a:p>
            <a:pPr marL="463550" indent="-463550"/>
            <a:endParaRPr lang="en-US" sz="1200" i="1" dirty="0">
              <a:solidFill>
                <a:srgbClr val="44546A"/>
              </a:solidFill>
              <a:effectLst/>
              <a:latin typeface="Arial" panose="020B0604020202020204" pitchFamily="34" charset="0"/>
              <a:ea typeface="Calibri" panose="020F0502020204030204" pitchFamily="34" charset="0"/>
            </a:endParaRPr>
          </a:p>
          <a:p>
            <a:pPr marL="463550" indent="-463550"/>
            <a:endParaRPr lang="en-US" sz="1200" dirty="0"/>
          </a:p>
        </p:txBody>
      </p:sp>
    </p:spTree>
    <p:extLst>
      <p:ext uri="{BB962C8B-B14F-4D97-AF65-F5344CB8AC3E}">
        <p14:creationId xmlns:p14="http://schemas.microsoft.com/office/powerpoint/2010/main" val="2260034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501E9-C47D-4C85-9DF6-401DCC09DB95}"/>
              </a:ext>
            </a:extLst>
          </p:cNvPr>
          <p:cNvSpPr>
            <a:spLocks noGrp="1"/>
          </p:cNvSpPr>
          <p:nvPr>
            <p:ph type="title"/>
          </p:nvPr>
        </p:nvSpPr>
        <p:spPr/>
        <p:txBody>
          <a:bodyPr/>
          <a:lstStyle/>
          <a:p>
            <a:r>
              <a:rPr lang="en-US" dirty="0"/>
              <a:t>ACCOUNTING for Tritium Phenomena In MACCs</a:t>
            </a:r>
          </a:p>
        </p:txBody>
      </p:sp>
      <p:sp>
        <p:nvSpPr>
          <p:cNvPr id="5" name="Content Placeholder 4">
            <a:extLst>
              <a:ext uri="{FF2B5EF4-FFF2-40B4-BE49-F238E27FC236}">
                <a16:creationId xmlns:a16="http://schemas.microsoft.com/office/drawing/2014/main" id="{39408F23-2523-9CD2-07B4-CA2D002043AA}"/>
              </a:ext>
            </a:extLst>
          </p:cNvPr>
          <p:cNvSpPr>
            <a:spLocks noGrp="1"/>
          </p:cNvSpPr>
          <p:nvPr>
            <p:ph sz="quarter" idx="11"/>
          </p:nvPr>
        </p:nvSpPr>
        <p:spPr>
          <a:xfrm>
            <a:off x="397764" y="1431780"/>
            <a:ext cx="11049000" cy="4450274"/>
          </a:xfrm>
        </p:spPr>
        <p:txBody>
          <a:bodyPr>
            <a:normAutofit lnSpcReduction="10000"/>
          </a:bodyPr>
          <a:lstStyle/>
          <a:p>
            <a:pPr marL="342900" indent="-342900">
              <a:buFont typeface="Arial" panose="020B0604020202020204" pitchFamily="34" charset="0"/>
              <a:buChar char="•"/>
            </a:pPr>
            <a:r>
              <a:rPr lang="en-US" sz="1800" dirty="0"/>
              <a:t>Tritium releases are subject to atmospheric dispersion processes in a manner consistent with other types of contaminants. MACCS accounts for these atmospheric dispersion using Gaussian dispersion models. ​</a:t>
            </a:r>
          </a:p>
          <a:p>
            <a:pPr marL="342900" indent="-342900">
              <a:buFont typeface="Arial" panose="020B0604020202020204" pitchFamily="34" charset="0"/>
              <a:buChar char="•"/>
            </a:pPr>
            <a:r>
              <a:rPr lang="en-US" sz="1800" dirty="0"/>
              <a:t>During atmospheric transport, tritium gas (HT) can undergo conversion into tritiated water vapor (HTO). Although MACCS does not account for this process, this conversion is a very slow process.</a:t>
            </a:r>
          </a:p>
          <a:p>
            <a:pPr marL="342900" indent="-342900">
              <a:buFont typeface="Arial" panose="020B0604020202020204" pitchFamily="34" charset="0"/>
              <a:buChar char="•"/>
            </a:pPr>
            <a:r>
              <a:rPr lang="en-US" sz="1800" dirty="0"/>
              <a:t>Airborne tritium is subject to dry and wet deposition, which is accounted for in MACCS. However, </a:t>
            </a:r>
          </a:p>
          <a:p>
            <a:pPr lvl="2"/>
            <a:r>
              <a:rPr lang="en-US" sz="1400" dirty="0"/>
              <a:t>MACCS deposition models have no detailed accounting for consideration of how factors such as humidity, tritium concentration gradients, solar insolation, plant resistance, etc.​, affect transport of tritium from the plume to soil and plants. </a:t>
            </a:r>
          </a:p>
          <a:p>
            <a:pPr lvl="2"/>
            <a:r>
              <a:rPr lang="en-US" sz="1400" dirty="0"/>
              <a:t>MACCS does not account for uptake of tritiated water (HTO) from soil to plants.</a:t>
            </a:r>
          </a:p>
          <a:p>
            <a:pPr marL="342900" indent="-342900">
              <a:buFont typeface="Arial" panose="020B0604020202020204" pitchFamily="34" charset="0"/>
              <a:buChar char="•"/>
            </a:pPr>
            <a:r>
              <a:rPr lang="en-US" sz="1800" dirty="0"/>
              <a:t>Deposited tritium may be re-emitted to the atmosphere from plants and soil by evaporation (soil) and transpiration (plant). MACCS has only a simple resuspension model and does not include a dedicated reemission physics model. </a:t>
            </a:r>
          </a:p>
          <a:p>
            <a:pPr marL="342900" indent="-342900">
              <a:buFont typeface="Arial" panose="020B0604020202020204" pitchFamily="34" charset="0"/>
              <a:buChar char="•"/>
            </a:pPr>
            <a:r>
              <a:rPr lang="en-US" sz="1800" dirty="0"/>
              <a:t>MACCS does not account for oxidation of HT to HTO by soil microbes or conversion of HTO to organically bound tritium through biological processes in plants or animals. </a:t>
            </a:r>
          </a:p>
          <a:p>
            <a:pPr marL="342900" indent="-342900">
              <a:buFont typeface="Arial" panose="020B0604020202020204" pitchFamily="34" charset="0"/>
              <a:buChar char="•"/>
            </a:pPr>
            <a:r>
              <a:rPr lang="en-US" sz="1800" dirty="0"/>
              <a:t>Tritium-specific codes such as UFOTRI (1,2) and ETMOD (3,4) are available to address the physical and chemical phenomena not included in MACCS</a:t>
            </a:r>
          </a:p>
        </p:txBody>
      </p:sp>
      <p:sp>
        <p:nvSpPr>
          <p:cNvPr id="4" name="Slide Number Placeholder 3">
            <a:extLst>
              <a:ext uri="{FF2B5EF4-FFF2-40B4-BE49-F238E27FC236}">
                <a16:creationId xmlns:a16="http://schemas.microsoft.com/office/drawing/2014/main" id="{DD98971A-1BFA-495C-8057-27711D6575F9}"/>
              </a:ext>
            </a:extLst>
          </p:cNvPr>
          <p:cNvSpPr>
            <a:spLocks noGrp="1"/>
          </p:cNvSpPr>
          <p:nvPr>
            <p:ph type="sldNum" sz="quarter" idx="4"/>
          </p:nvPr>
        </p:nvSpPr>
        <p:spPr/>
        <p:txBody>
          <a:bodyPr/>
          <a:lstStyle/>
          <a:p>
            <a:fld id="{4FAB73BC-B049-4115-A692-8D63A059BFB8}" type="slidenum">
              <a:rPr lang="en-US" smtClean="0"/>
              <a:pPr/>
              <a:t>3</a:t>
            </a:fld>
            <a:endParaRPr lang="en-US" dirty="0"/>
          </a:p>
        </p:txBody>
      </p:sp>
      <p:sp>
        <p:nvSpPr>
          <p:cNvPr id="7" name="Rectangle 1">
            <a:extLst>
              <a:ext uri="{FF2B5EF4-FFF2-40B4-BE49-F238E27FC236}">
                <a16:creationId xmlns:a16="http://schemas.microsoft.com/office/drawing/2014/main" id="{2CB0AB96-532A-4244-B28B-B29C10E70A96}"/>
              </a:ext>
            </a:extLst>
          </p:cNvPr>
          <p:cNvSpPr>
            <a:spLocks noChangeArrowheads="1"/>
          </p:cNvSpPr>
          <p:nvPr/>
        </p:nvSpPr>
        <p:spPr bwMode="auto">
          <a:xfrm>
            <a:off x="-33402" y="-173695"/>
            <a:ext cx="1279927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TextBox 2">
            <a:extLst>
              <a:ext uri="{FF2B5EF4-FFF2-40B4-BE49-F238E27FC236}">
                <a16:creationId xmlns:a16="http://schemas.microsoft.com/office/drawing/2014/main" id="{2CD11BAE-9622-AD3A-7171-1B0FEF5396AF}"/>
              </a:ext>
            </a:extLst>
          </p:cNvPr>
          <p:cNvSpPr txBox="1"/>
          <p:nvPr/>
        </p:nvSpPr>
        <p:spPr>
          <a:xfrm>
            <a:off x="298312" y="5882054"/>
            <a:ext cx="11347353" cy="878643"/>
          </a:xfrm>
          <a:prstGeom prst="rect">
            <a:avLst/>
          </a:prstGeom>
        </p:spPr>
        <p:txBody>
          <a:bodyPr vert="horz" wrap="square" lIns="91440" tIns="45720" rIns="91440" bIns="45720" rtlCol="0">
            <a:noAutofit/>
          </a:bodyPr>
          <a:lstStyle/>
          <a:p>
            <a:endParaRPr lang="en-US" sz="12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10" name="TextBox 9">
            <a:extLst>
              <a:ext uri="{FF2B5EF4-FFF2-40B4-BE49-F238E27FC236}">
                <a16:creationId xmlns:a16="http://schemas.microsoft.com/office/drawing/2014/main" id="{B7804494-F1C3-3E12-3DC7-F21A0799F2F1}"/>
              </a:ext>
            </a:extLst>
          </p:cNvPr>
          <p:cNvSpPr txBox="1"/>
          <p:nvPr/>
        </p:nvSpPr>
        <p:spPr>
          <a:xfrm>
            <a:off x="322072" y="5839343"/>
            <a:ext cx="11472164" cy="1569660"/>
          </a:xfrm>
          <a:prstGeom prst="rect">
            <a:avLst/>
          </a:prstGeom>
          <a:noFill/>
        </p:spPr>
        <p:txBody>
          <a:bodyPr wrap="square">
            <a:spAutoFit/>
          </a:bodyPr>
          <a:lstStyle/>
          <a:p>
            <a:pPr marL="463550" indent="-463550"/>
            <a:r>
              <a:rPr lang="en-US" sz="1200" i="1" dirty="0">
                <a:solidFill>
                  <a:srgbClr val="44546A"/>
                </a:solidFill>
                <a:effectLst/>
                <a:latin typeface="Arial" panose="020B0604020202020204" pitchFamily="34" charset="0"/>
                <a:ea typeface="Calibri" panose="020F0502020204030204" pitchFamily="34" charset="0"/>
              </a:rPr>
              <a:t>[1] W. Raskob, 1990. UFOTRI: Program for Assessing the Off-Site Consequences from Accidental Tritium Releases (</a:t>
            </a:r>
            <a:r>
              <a:rPr lang="en-US" sz="1200" i="1" dirty="0" err="1">
                <a:solidFill>
                  <a:srgbClr val="44546A"/>
                </a:solidFill>
                <a:effectLst/>
                <a:latin typeface="Arial" panose="020B0604020202020204" pitchFamily="34" charset="0"/>
                <a:ea typeface="Calibri" panose="020F0502020204030204" pitchFamily="34" charset="0"/>
              </a:rPr>
              <a:t>KfK</a:t>
            </a:r>
            <a:r>
              <a:rPr lang="en-US" sz="1200" i="1" dirty="0">
                <a:solidFill>
                  <a:srgbClr val="44546A"/>
                </a:solidFill>
                <a:effectLst/>
                <a:latin typeface="Arial" panose="020B0604020202020204" pitchFamily="34" charset="0"/>
                <a:ea typeface="Calibri" panose="020F0502020204030204" pitchFamily="34" charset="0"/>
              </a:rPr>
              <a:t> 4605)</a:t>
            </a:r>
          </a:p>
          <a:p>
            <a:pPr marL="463550" indent="-463550"/>
            <a:r>
              <a:rPr lang="en-US" sz="1200" i="1" dirty="0">
                <a:solidFill>
                  <a:srgbClr val="44546A"/>
                </a:solidFill>
                <a:effectLst/>
                <a:latin typeface="Arial" panose="020B0604020202020204" pitchFamily="34" charset="0"/>
                <a:ea typeface="Calibri" panose="020F0502020204030204" pitchFamily="34" charset="0"/>
              </a:rPr>
              <a:t>[2] W. Raskob and I. </a:t>
            </a:r>
            <a:r>
              <a:rPr lang="en-US" sz="1200" i="1" dirty="0" err="1">
                <a:solidFill>
                  <a:srgbClr val="44546A"/>
                </a:solidFill>
                <a:effectLst/>
                <a:latin typeface="Arial" panose="020B0604020202020204" pitchFamily="34" charset="0"/>
                <a:ea typeface="Calibri" panose="020F0502020204030204" pitchFamily="34" charset="0"/>
              </a:rPr>
              <a:t>Hasemann</a:t>
            </a:r>
            <a:r>
              <a:rPr lang="en-US" sz="1200" i="1" dirty="0">
                <a:solidFill>
                  <a:srgbClr val="44546A"/>
                </a:solidFill>
                <a:effectLst/>
                <a:latin typeface="Arial" panose="020B0604020202020204" pitchFamily="34" charset="0"/>
                <a:ea typeface="Calibri" panose="020F0502020204030204" pitchFamily="34" charset="0"/>
              </a:rPr>
              <a:t>, 1991. User guide for UFOTRI: A Program for Assessing the Off-Site Consequences from Accidental Tritium Releases. (</a:t>
            </a:r>
            <a:r>
              <a:rPr lang="en-US" sz="1200" i="1" dirty="0" err="1">
                <a:solidFill>
                  <a:srgbClr val="44546A"/>
                </a:solidFill>
                <a:effectLst/>
                <a:latin typeface="Arial" panose="020B0604020202020204" pitchFamily="34" charset="0"/>
                <a:ea typeface="Calibri" panose="020F0502020204030204" pitchFamily="34" charset="0"/>
              </a:rPr>
              <a:t>KfK</a:t>
            </a:r>
            <a:r>
              <a:rPr lang="en-US" sz="1200" i="1" dirty="0">
                <a:solidFill>
                  <a:srgbClr val="44546A"/>
                </a:solidFill>
                <a:effectLst/>
                <a:latin typeface="Arial" panose="020B0604020202020204" pitchFamily="34" charset="0"/>
                <a:ea typeface="Calibri" panose="020F0502020204030204" pitchFamily="34" charset="0"/>
              </a:rPr>
              <a:t> 4853)</a:t>
            </a:r>
          </a:p>
          <a:p>
            <a:pPr marL="463550" indent="-463550"/>
            <a:r>
              <a:rPr lang="en-US" sz="1200" i="1" dirty="0">
                <a:solidFill>
                  <a:srgbClr val="44546A"/>
                </a:solidFill>
                <a:effectLst/>
                <a:latin typeface="Arial" panose="020B0604020202020204" pitchFamily="34" charset="0"/>
                <a:ea typeface="Calibri" panose="020F0502020204030204" pitchFamily="34" charset="0"/>
              </a:rPr>
              <a:t>[3] S.B. Russell and G. L. </a:t>
            </a:r>
            <a:r>
              <a:rPr lang="en-US" sz="1200" i="1" dirty="0" err="1">
                <a:solidFill>
                  <a:srgbClr val="44546A"/>
                </a:solidFill>
                <a:effectLst/>
                <a:latin typeface="Arial" panose="020B0604020202020204" pitchFamily="34" charset="0"/>
                <a:ea typeface="Calibri" panose="020F0502020204030204" pitchFamily="34" charset="0"/>
              </a:rPr>
              <a:t>Ogram</a:t>
            </a:r>
            <a:r>
              <a:rPr lang="en-US" sz="1200" i="1" dirty="0">
                <a:solidFill>
                  <a:srgbClr val="44546A"/>
                </a:solidFill>
                <a:effectLst/>
                <a:latin typeface="Arial" panose="020B0604020202020204" pitchFamily="34" charset="0"/>
                <a:ea typeface="Calibri" panose="020F0502020204030204" pitchFamily="34" charset="0"/>
              </a:rPr>
              <a:t>, 1988. Modelling elemental tritium deposition, conversion and reemission using Ontario Hydro’s tritium dispersion code. Fusion Technol., 14:2.</a:t>
            </a:r>
          </a:p>
          <a:p>
            <a:pPr marL="463550" indent="-463550"/>
            <a:r>
              <a:rPr lang="en-US" sz="1200" i="1" dirty="0">
                <a:solidFill>
                  <a:srgbClr val="44546A"/>
                </a:solidFill>
                <a:effectLst/>
                <a:latin typeface="Arial" panose="020B0604020202020204" pitchFamily="34" charset="0"/>
                <a:ea typeface="Calibri" panose="020F0502020204030204" pitchFamily="34" charset="0"/>
              </a:rPr>
              <a:t>[4] G. L. </a:t>
            </a:r>
            <a:r>
              <a:rPr lang="en-US" sz="1200" i="1" dirty="0" err="1">
                <a:solidFill>
                  <a:srgbClr val="44546A"/>
                </a:solidFill>
                <a:effectLst/>
                <a:latin typeface="Arial" panose="020B0604020202020204" pitchFamily="34" charset="0"/>
                <a:ea typeface="Calibri" panose="020F0502020204030204" pitchFamily="34" charset="0"/>
              </a:rPr>
              <a:t>Ogram</a:t>
            </a:r>
            <a:r>
              <a:rPr lang="en-US" sz="1200" i="1" dirty="0">
                <a:solidFill>
                  <a:srgbClr val="44546A"/>
                </a:solidFill>
                <a:effectLst/>
                <a:latin typeface="Arial" panose="020B0604020202020204" pitchFamily="34" charset="0"/>
                <a:ea typeface="Calibri" panose="020F0502020204030204" pitchFamily="34" charset="0"/>
              </a:rPr>
              <a:t>, 1991. Improved ETMOD modules for HTO exchange, HT deposition, and vegetation HTO (CFFTPG-9188 / OHRD No. 91-191-K). </a:t>
            </a:r>
          </a:p>
          <a:p>
            <a:pPr marL="463550" indent="-463550"/>
            <a:endParaRPr lang="en-US" sz="1200" i="1" dirty="0">
              <a:solidFill>
                <a:srgbClr val="44546A"/>
              </a:solidFill>
              <a:effectLst/>
              <a:latin typeface="Arial" panose="020B0604020202020204" pitchFamily="34" charset="0"/>
              <a:ea typeface="Calibri" panose="020F0502020204030204" pitchFamily="34" charset="0"/>
            </a:endParaRPr>
          </a:p>
          <a:p>
            <a:pPr marL="463550" indent="-463550"/>
            <a:endParaRPr lang="en-US" sz="1200" i="1" dirty="0">
              <a:solidFill>
                <a:srgbClr val="44546A"/>
              </a:solidFill>
              <a:effectLst/>
              <a:latin typeface="Arial" panose="020B0604020202020204" pitchFamily="34" charset="0"/>
              <a:ea typeface="Calibri" panose="020F0502020204030204" pitchFamily="34" charset="0"/>
            </a:endParaRPr>
          </a:p>
          <a:p>
            <a:pPr marL="463550" indent="-463550"/>
            <a:endParaRPr lang="en-US" sz="1200" dirty="0"/>
          </a:p>
        </p:txBody>
      </p:sp>
    </p:spTree>
    <p:extLst>
      <p:ext uri="{BB962C8B-B14F-4D97-AF65-F5344CB8AC3E}">
        <p14:creationId xmlns:p14="http://schemas.microsoft.com/office/powerpoint/2010/main" val="312641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2AB25-5DD3-47D5-94BD-BD9518B31999}"/>
              </a:ext>
            </a:extLst>
          </p:cNvPr>
          <p:cNvSpPr>
            <a:spLocks noGrp="1"/>
          </p:cNvSpPr>
          <p:nvPr>
            <p:ph type="title"/>
          </p:nvPr>
        </p:nvSpPr>
        <p:spPr/>
        <p:txBody>
          <a:bodyPr/>
          <a:lstStyle/>
          <a:p>
            <a:r>
              <a:rPr lang="en-US" dirty="0"/>
              <a:t>Documented ACUTE tritium releases</a:t>
            </a:r>
          </a:p>
        </p:txBody>
      </p:sp>
      <p:sp>
        <p:nvSpPr>
          <p:cNvPr id="9" name="Content Placeholder 8">
            <a:extLst>
              <a:ext uri="{FF2B5EF4-FFF2-40B4-BE49-F238E27FC236}">
                <a16:creationId xmlns:a16="http://schemas.microsoft.com/office/drawing/2014/main" id="{D99E858B-8257-2CFA-87FC-35803C5A1DD0}"/>
              </a:ext>
            </a:extLst>
          </p:cNvPr>
          <p:cNvSpPr>
            <a:spLocks noGrp="1"/>
          </p:cNvSpPr>
          <p:nvPr>
            <p:ph sz="quarter" idx="11"/>
          </p:nvPr>
        </p:nvSpPr>
        <p:spPr/>
        <p:txBody>
          <a:bodyPr/>
          <a:lstStyle/>
          <a:p>
            <a:pPr marL="342900" indent="-342900">
              <a:buFont typeface="Arial" panose="020B0604020202020204" pitchFamily="34" charset="0"/>
              <a:buChar char="•"/>
            </a:pPr>
            <a:r>
              <a:rPr lang="en-US" dirty="0"/>
              <a:t>Acute tritium releases from tritium production reactors have occurred* and may provide insight into the actual consequences of tritium releases</a:t>
            </a:r>
          </a:p>
          <a:p>
            <a:pPr marL="342900" indent="-342900">
              <a:buFont typeface="Arial" panose="020B0604020202020204" pitchFamily="34" charset="0"/>
              <a:buChar char="•"/>
            </a:pPr>
            <a:r>
              <a:rPr lang="en-US" dirty="0"/>
              <a:t>Documented in Murphy and Wortham 1991 (1)</a:t>
            </a:r>
          </a:p>
          <a:p>
            <a:pPr marL="342900" indent="-342900">
              <a:buFont typeface="Arial" panose="020B0604020202020204" pitchFamily="34" charset="0"/>
              <a:buChar char="•"/>
            </a:pPr>
            <a:r>
              <a:rPr lang="en-US" dirty="0"/>
              <a:t>Largest documented total activity released was 479,000 Ci of 99% tritium gas, corresponding to approximately 50 grams </a:t>
            </a:r>
          </a:p>
          <a:p>
            <a:pPr marL="342900" indent="-342900">
              <a:buFont typeface="Arial" panose="020B0604020202020204" pitchFamily="34" charset="0"/>
              <a:buChar char="•"/>
            </a:pPr>
            <a:r>
              <a:rPr lang="en-US" dirty="0"/>
              <a:t>The largest documented tritiated water vapor activity released was approximately 168,000 Ci (97.8% of 172,000 Ci), corresponding to 17.4 grams of tritium</a:t>
            </a:r>
          </a:p>
          <a:p>
            <a:pPr marL="342900" indent="-342900">
              <a:buFont typeface="Arial" panose="020B0604020202020204" pitchFamily="34" charset="0"/>
              <a:buChar char="•"/>
            </a:pPr>
            <a:r>
              <a:rPr lang="en-US" dirty="0"/>
              <a:t>Releases have been examined in benchmarking exercises (see subsequent slide)</a:t>
            </a:r>
          </a:p>
        </p:txBody>
      </p:sp>
      <p:sp>
        <p:nvSpPr>
          <p:cNvPr id="4" name="Slide Number Placeholder 3">
            <a:extLst>
              <a:ext uri="{FF2B5EF4-FFF2-40B4-BE49-F238E27FC236}">
                <a16:creationId xmlns:a16="http://schemas.microsoft.com/office/drawing/2014/main" id="{4DBA90A4-F1E7-4015-9C48-5479140C2CF1}"/>
              </a:ext>
            </a:extLst>
          </p:cNvPr>
          <p:cNvSpPr>
            <a:spLocks noGrp="1"/>
          </p:cNvSpPr>
          <p:nvPr>
            <p:ph type="sldNum" sz="quarter" idx="4"/>
          </p:nvPr>
        </p:nvSpPr>
        <p:spPr/>
        <p:txBody>
          <a:bodyPr/>
          <a:lstStyle/>
          <a:p>
            <a:fld id="{4FAB73BC-B049-4115-A692-8D63A059BFB8}" type="slidenum">
              <a:rPr lang="en-US" smtClean="0"/>
              <a:pPr/>
              <a:t>4</a:t>
            </a:fld>
            <a:endParaRPr lang="en-US" dirty="0"/>
          </a:p>
        </p:txBody>
      </p:sp>
      <p:sp>
        <p:nvSpPr>
          <p:cNvPr id="6" name="TextBox 5">
            <a:extLst>
              <a:ext uri="{FF2B5EF4-FFF2-40B4-BE49-F238E27FC236}">
                <a16:creationId xmlns:a16="http://schemas.microsoft.com/office/drawing/2014/main" id="{8B2EDB29-2463-9F2F-4B92-5EE06884439B}"/>
              </a:ext>
            </a:extLst>
          </p:cNvPr>
          <p:cNvSpPr txBox="1"/>
          <p:nvPr/>
        </p:nvSpPr>
        <p:spPr>
          <a:xfrm>
            <a:off x="8585200" y="1862667"/>
            <a:ext cx="3280895" cy="3911599"/>
          </a:xfrm>
          <a:prstGeom prst="rect">
            <a:avLst/>
          </a:prstGeom>
        </p:spPr>
        <p:txBody>
          <a:bodyPr vert="horz" wrap="square" lIns="91440" tIns="45720" rIns="91440" bIns="45720" rtlCol="0">
            <a:noAutofit/>
          </a:bodyPr>
          <a:lstStyle/>
          <a:p>
            <a:pPr algn="l"/>
            <a:endParaRPr lang="en-US" dirty="0"/>
          </a:p>
        </p:txBody>
      </p:sp>
      <p:sp>
        <p:nvSpPr>
          <p:cNvPr id="7" name="TextBox 6">
            <a:extLst>
              <a:ext uri="{FF2B5EF4-FFF2-40B4-BE49-F238E27FC236}">
                <a16:creationId xmlns:a16="http://schemas.microsoft.com/office/drawing/2014/main" id="{31BA7605-45F3-5969-4AF8-B3159077DE31}"/>
              </a:ext>
            </a:extLst>
          </p:cNvPr>
          <p:cNvSpPr txBox="1"/>
          <p:nvPr/>
        </p:nvSpPr>
        <p:spPr>
          <a:xfrm>
            <a:off x="536062" y="6173245"/>
            <a:ext cx="10910702" cy="587453"/>
          </a:xfrm>
          <a:prstGeom prst="rect">
            <a:avLst/>
          </a:prstGeom>
        </p:spPr>
        <p:txBody>
          <a:bodyPr vert="horz" wrap="square" lIns="91440" tIns="45720" rIns="91440" bIns="45720" rtlCol="0">
            <a:noAutofit/>
          </a:bodyPr>
          <a:lstStyle/>
          <a:p>
            <a:pPr algn="l"/>
            <a:endParaRPr lang="en-US" sz="105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97ECC169-DDC2-6EFA-8BD0-CDDA4A756C0C}"/>
              </a:ext>
            </a:extLst>
          </p:cNvPr>
          <p:cNvSpPr txBox="1"/>
          <p:nvPr/>
        </p:nvSpPr>
        <p:spPr>
          <a:xfrm>
            <a:off x="393931" y="6350168"/>
            <a:ext cx="11472164" cy="1015663"/>
          </a:xfrm>
          <a:prstGeom prst="rect">
            <a:avLst/>
          </a:prstGeom>
          <a:noFill/>
        </p:spPr>
        <p:txBody>
          <a:bodyPr wrap="square">
            <a:spAutoFit/>
          </a:bodyPr>
          <a:lstStyle/>
          <a:p>
            <a:pPr marL="463550" indent="-463550"/>
            <a:r>
              <a:rPr lang="en-US" sz="1200" i="1" dirty="0">
                <a:solidFill>
                  <a:srgbClr val="44546A"/>
                </a:solidFill>
                <a:effectLst/>
                <a:latin typeface="Arial" panose="020B0604020202020204" pitchFamily="34" charset="0"/>
                <a:ea typeface="Calibri" panose="020F0502020204030204" pitchFamily="34" charset="0"/>
              </a:rPr>
              <a:t>* Releases occurred from tritium production reactors and do not represent releases that may occur from commercial nuclear power reactors</a:t>
            </a:r>
          </a:p>
          <a:p>
            <a:pPr marL="463550" indent="-463550"/>
            <a:r>
              <a:rPr lang="en-US" sz="1200" i="1" dirty="0">
                <a:solidFill>
                  <a:srgbClr val="44546A"/>
                </a:solidFill>
                <a:effectLst/>
                <a:latin typeface="Arial" panose="020B0604020202020204" pitchFamily="34" charset="0"/>
                <a:ea typeface="Calibri" panose="020F0502020204030204" pitchFamily="34" charset="0"/>
              </a:rPr>
              <a:t>[1] </a:t>
            </a:r>
            <a:r>
              <a:rPr lang="en-US" sz="1200" i="1" dirty="0" err="1">
                <a:solidFill>
                  <a:srgbClr val="44546A"/>
                </a:solidFill>
                <a:effectLst/>
                <a:latin typeface="Arial" panose="020B0604020202020204" pitchFamily="34" charset="0"/>
                <a:ea typeface="Calibri" panose="020F0502020204030204" pitchFamily="34" charset="0"/>
              </a:rPr>
              <a:t>C.E.Murphy</a:t>
            </a:r>
            <a:r>
              <a:rPr lang="en-US" sz="1200" i="1" dirty="0">
                <a:solidFill>
                  <a:srgbClr val="44546A"/>
                </a:solidFill>
                <a:effectLst/>
                <a:latin typeface="Arial" panose="020B0604020202020204" pitchFamily="34" charset="0"/>
                <a:ea typeface="Calibri" panose="020F0502020204030204" pitchFamily="34" charset="0"/>
              </a:rPr>
              <a:t> Jr. and G. R. Wortham, 1991. An atmospheric tritium release database for model comparisons. (WSRC-TR-91-671). Rev. 1</a:t>
            </a:r>
          </a:p>
          <a:p>
            <a:pPr marL="463550" indent="-463550"/>
            <a:endParaRPr lang="en-US" sz="1200" i="1" dirty="0">
              <a:solidFill>
                <a:srgbClr val="44546A"/>
              </a:solidFill>
              <a:effectLst/>
              <a:latin typeface="Arial" panose="020B0604020202020204" pitchFamily="34" charset="0"/>
              <a:ea typeface="Calibri" panose="020F0502020204030204" pitchFamily="34" charset="0"/>
            </a:endParaRPr>
          </a:p>
          <a:p>
            <a:pPr marL="463550" indent="-463550"/>
            <a:endParaRPr lang="en-US" sz="1200" i="1" dirty="0">
              <a:solidFill>
                <a:srgbClr val="44546A"/>
              </a:solidFill>
              <a:effectLst/>
              <a:latin typeface="Arial" panose="020B0604020202020204" pitchFamily="34" charset="0"/>
              <a:ea typeface="Calibri" panose="020F0502020204030204" pitchFamily="34" charset="0"/>
            </a:endParaRPr>
          </a:p>
          <a:p>
            <a:pPr marL="463550" indent="-463550"/>
            <a:endParaRPr lang="en-US" sz="1200" dirty="0"/>
          </a:p>
        </p:txBody>
      </p:sp>
    </p:spTree>
    <p:extLst>
      <p:ext uri="{BB962C8B-B14F-4D97-AF65-F5344CB8AC3E}">
        <p14:creationId xmlns:p14="http://schemas.microsoft.com/office/powerpoint/2010/main" val="4253309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E76CC-6108-41AF-8F5B-7B4F61262475}"/>
              </a:ext>
            </a:extLst>
          </p:cNvPr>
          <p:cNvSpPr>
            <a:spLocks noGrp="1"/>
          </p:cNvSpPr>
          <p:nvPr>
            <p:ph type="title"/>
          </p:nvPr>
        </p:nvSpPr>
        <p:spPr/>
        <p:txBody>
          <a:bodyPr/>
          <a:lstStyle/>
          <a:p>
            <a:r>
              <a:rPr lang="en-US" dirty="0"/>
              <a:t>Previous MODEL COMPARISON EXERCISES</a:t>
            </a:r>
          </a:p>
        </p:txBody>
      </p:sp>
      <p:sp>
        <p:nvSpPr>
          <p:cNvPr id="4" name="Slide Number Placeholder 3">
            <a:extLst>
              <a:ext uri="{FF2B5EF4-FFF2-40B4-BE49-F238E27FC236}">
                <a16:creationId xmlns:a16="http://schemas.microsoft.com/office/drawing/2014/main" id="{518AE15D-8628-4EED-918C-DCCEE5E779F6}"/>
              </a:ext>
            </a:extLst>
          </p:cNvPr>
          <p:cNvSpPr>
            <a:spLocks noGrp="1"/>
          </p:cNvSpPr>
          <p:nvPr>
            <p:ph type="sldNum" sz="quarter" idx="4"/>
          </p:nvPr>
        </p:nvSpPr>
        <p:spPr/>
        <p:txBody>
          <a:bodyPr/>
          <a:lstStyle/>
          <a:p>
            <a:fld id="{4FAB73BC-B049-4115-A692-8D63A059BFB8}" type="slidenum">
              <a:rPr lang="en-US" smtClean="0"/>
              <a:pPr/>
              <a:t>5</a:t>
            </a:fld>
            <a:endParaRPr lang="en-US" dirty="0"/>
          </a:p>
        </p:txBody>
      </p:sp>
      <p:sp>
        <p:nvSpPr>
          <p:cNvPr id="11" name="Content Placeholder 10">
            <a:extLst>
              <a:ext uri="{FF2B5EF4-FFF2-40B4-BE49-F238E27FC236}">
                <a16:creationId xmlns:a16="http://schemas.microsoft.com/office/drawing/2014/main" id="{A61381BC-27F8-7E63-F7D5-7189CE98F039}"/>
              </a:ext>
            </a:extLst>
          </p:cNvPr>
          <p:cNvSpPr>
            <a:spLocks noGrp="1"/>
          </p:cNvSpPr>
          <p:nvPr>
            <p:ph sz="quarter" idx="11"/>
          </p:nvPr>
        </p:nvSpPr>
        <p:spPr>
          <a:xfrm>
            <a:off x="404135" y="1681870"/>
            <a:ext cx="4005819" cy="4144879"/>
          </a:xfrm>
        </p:spPr>
        <p:txBody>
          <a:bodyPr>
            <a:normAutofit fontScale="70000" lnSpcReduction="20000"/>
          </a:bodyPr>
          <a:lstStyle/>
          <a:p>
            <a:pPr marL="342900" indent="-342900">
              <a:buFont typeface="Arial" panose="020B0604020202020204" pitchFamily="34" charset="0"/>
              <a:buChar char="•"/>
            </a:pPr>
            <a:r>
              <a:rPr lang="en-US" dirty="0"/>
              <a:t>Model comparisons including tritium-specific models such as UFOTRI and ETMOD, as well as general purpose codes such as HOTSPOT and RSAC, were conducted as part of code evaluations for DOE analyses (1,2) </a:t>
            </a:r>
          </a:p>
          <a:p>
            <a:pPr marL="342900" indent="-342900">
              <a:buFont typeface="Arial" panose="020B0604020202020204" pitchFamily="34" charset="0"/>
              <a:buChar char="•"/>
            </a:pPr>
            <a:r>
              <a:rPr lang="en-US" dirty="0"/>
              <a:t>Nearly all models included are capable of estimating inhalation dose during plume passage</a:t>
            </a:r>
          </a:p>
          <a:p>
            <a:pPr marL="342900" indent="-342900">
              <a:buFont typeface="Arial" panose="020B0604020202020204" pitchFamily="34" charset="0"/>
              <a:buChar char="•"/>
            </a:pPr>
            <a:r>
              <a:rPr lang="en-US" dirty="0"/>
              <a:t>Major differences between codes related to capabilities for longer term transport and transformation processes</a:t>
            </a:r>
          </a:p>
          <a:p>
            <a:pPr marL="342900" indent="-342900">
              <a:buFont typeface="Arial" panose="020B0604020202020204" pitchFamily="34" charset="0"/>
              <a:buChar char="•"/>
            </a:pPr>
            <a:r>
              <a:rPr lang="en-US" dirty="0"/>
              <a:t>Assessments concluded that UFOTRI was the recommended model for tritium source terms, with HOTSPOT and MACCS also recommended for some applications</a:t>
            </a:r>
          </a:p>
        </p:txBody>
      </p:sp>
      <p:graphicFrame>
        <p:nvGraphicFramePr>
          <p:cNvPr id="12" name="Table 11">
            <a:extLst>
              <a:ext uri="{FF2B5EF4-FFF2-40B4-BE49-F238E27FC236}">
                <a16:creationId xmlns:a16="http://schemas.microsoft.com/office/drawing/2014/main" id="{ACBF852A-F940-E540-206C-72B196EB3BFA}"/>
              </a:ext>
            </a:extLst>
          </p:cNvPr>
          <p:cNvGraphicFramePr>
            <a:graphicFrameLocks noGrp="1"/>
          </p:cNvGraphicFramePr>
          <p:nvPr>
            <p:extLst>
              <p:ext uri="{D42A27DB-BD31-4B8C-83A1-F6EECF244321}">
                <p14:modId xmlns:p14="http://schemas.microsoft.com/office/powerpoint/2010/main" val="378823974"/>
              </p:ext>
            </p:extLst>
          </p:nvPr>
        </p:nvGraphicFramePr>
        <p:xfrm>
          <a:off x="4556642" y="1554545"/>
          <a:ext cx="6971257" cy="3914424"/>
        </p:xfrm>
        <a:graphic>
          <a:graphicData uri="http://schemas.openxmlformats.org/drawingml/2006/table">
            <a:tbl>
              <a:tblPr firstRow="1" firstCol="1" bandRow="1">
                <a:tableStyleId>{5C22544A-7EE6-4342-B048-85BDC9FD1C3A}</a:tableStyleId>
              </a:tblPr>
              <a:tblGrid>
                <a:gridCol w="1003353">
                  <a:extLst>
                    <a:ext uri="{9D8B030D-6E8A-4147-A177-3AD203B41FA5}">
                      <a16:colId xmlns:a16="http://schemas.microsoft.com/office/drawing/2014/main" val="389928729"/>
                    </a:ext>
                  </a:extLst>
                </a:gridCol>
                <a:gridCol w="781624">
                  <a:extLst>
                    <a:ext uri="{9D8B030D-6E8A-4147-A177-3AD203B41FA5}">
                      <a16:colId xmlns:a16="http://schemas.microsoft.com/office/drawing/2014/main" val="3775465767"/>
                    </a:ext>
                  </a:extLst>
                </a:gridCol>
                <a:gridCol w="703528">
                  <a:extLst>
                    <a:ext uri="{9D8B030D-6E8A-4147-A177-3AD203B41FA5}">
                      <a16:colId xmlns:a16="http://schemas.microsoft.com/office/drawing/2014/main" val="51492881"/>
                    </a:ext>
                  </a:extLst>
                </a:gridCol>
                <a:gridCol w="820112">
                  <a:extLst>
                    <a:ext uri="{9D8B030D-6E8A-4147-A177-3AD203B41FA5}">
                      <a16:colId xmlns:a16="http://schemas.microsoft.com/office/drawing/2014/main" val="275843218"/>
                    </a:ext>
                  </a:extLst>
                </a:gridCol>
                <a:gridCol w="1145554">
                  <a:extLst>
                    <a:ext uri="{9D8B030D-6E8A-4147-A177-3AD203B41FA5}">
                      <a16:colId xmlns:a16="http://schemas.microsoft.com/office/drawing/2014/main" val="2896804645"/>
                    </a:ext>
                  </a:extLst>
                </a:gridCol>
                <a:gridCol w="1365922">
                  <a:extLst>
                    <a:ext uri="{9D8B030D-6E8A-4147-A177-3AD203B41FA5}">
                      <a16:colId xmlns:a16="http://schemas.microsoft.com/office/drawing/2014/main" val="822113021"/>
                    </a:ext>
                  </a:extLst>
                </a:gridCol>
                <a:gridCol w="1151164">
                  <a:extLst>
                    <a:ext uri="{9D8B030D-6E8A-4147-A177-3AD203B41FA5}">
                      <a16:colId xmlns:a16="http://schemas.microsoft.com/office/drawing/2014/main" val="3203989082"/>
                    </a:ext>
                  </a:extLst>
                </a:gridCol>
              </a:tblGrid>
              <a:tr h="349297">
                <a:tc>
                  <a:txBody>
                    <a:bodyPr/>
                    <a:lstStyle/>
                    <a:p>
                      <a:pPr marL="0" marR="0" algn="l">
                        <a:spcBef>
                          <a:spcPts val="0"/>
                        </a:spcBef>
                        <a:spcAft>
                          <a:spcPts val="600"/>
                        </a:spcAft>
                        <a:tabLst>
                          <a:tab pos="384810" algn="l"/>
                          <a:tab pos="600075" algn="ctr"/>
                        </a:tabLst>
                      </a:pPr>
                      <a:r>
                        <a:rPr lang="en-US" sz="1100" b="1" dirty="0">
                          <a:effectLst/>
                          <a:latin typeface="+mn-lt"/>
                          <a:ea typeface="Open Sans" panose="020B0606030504020204" pitchFamily="34" charset="0"/>
                          <a:cs typeface="Open Sans" panose="020B0606030504020204" pitchFamily="34" charset="0"/>
                        </a:rPr>
                        <a:t>Scenario</a:t>
                      </a:r>
                    </a:p>
                  </a:txBody>
                  <a:tcPr marL="37399" marR="37399" marT="18862" marB="18862"/>
                </a:tc>
                <a:tc>
                  <a:txBody>
                    <a:bodyPr/>
                    <a:lstStyle/>
                    <a:p>
                      <a:pPr marL="0" marR="0" algn="l">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Activity</a:t>
                      </a:r>
                    </a:p>
                  </a:txBody>
                  <a:tcPr marL="37399" marR="37399" marT="18862" marB="18862"/>
                </a:tc>
                <a:tc>
                  <a:txBody>
                    <a:bodyPr/>
                    <a:lstStyle/>
                    <a:p>
                      <a:pPr marL="0" marR="0" algn="l">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Release Height</a:t>
                      </a:r>
                    </a:p>
                  </a:txBody>
                  <a:tcPr marL="37399" marR="37399" marT="18862" marB="18862"/>
                </a:tc>
                <a:tc>
                  <a:txBody>
                    <a:bodyPr/>
                    <a:lstStyle/>
                    <a:p>
                      <a:pPr marL="0" marR="0" algn="l">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Release Duration</a:t>
                      </a:r>
                    </a:p>
                  </a:txBody>
                  <a:tcPr marL="37399" marR="37399" marT="18862" marB="18862"/>
                </a:tc>
                <a:tc>
                  <a:txBody>
                    <a:bodyPr/>
                    <a:lstStyle/>
                    <a:p>
                      <a:pPr marL="0" marR="0" algn="l">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Other Assumptions</a:t>
                      </a:r>
                    </a:p>
                  </a:txBody>
                  <a:tcPr marL="37399" marR="37399" marT="18862" marB="18862"/>
                </a:tc>
                <a:tc>
                  <a:txBody>
                    <a:bodyPr/>
                    <a:lstStyle/>
                    <a:p>
                      <a:pPr marL="0" marR="0" algn="l">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Models Compared*</a:t>
                      </a:r>
                    </a:p>
                  </a:txBody>
                  <a:tcPr marL="37399" marR="37399" marT="18862" marB="18862"/>
                </a:tc>
                <a:tc>
                  <a:txBody>
                    <a:bodyPr/>
                    <a:lstStyle/>
                    <a:p>
                      <a:pPr marL="0" marR="0" algn="l">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Comparison</a:t>
                      </a:r>
                    </a:p>
                  </a:txBody>
                  <a:tcPr marL="37399" marR="37399" marT="18862" marB="18862"/>
                </a:tc>
                <a:extLst>
                  <a:ext uri="{0D108BD9-81ED-4DB2-BD59-A6C34878D82A}">
                    <a16:rowId xmlns:a16="http://schemas.microsoft.com/office/drawing/2014/main" val="4241803640"/>
                  </a:ext>
                </a:extLst>
              </a:tr>
              <a:tr h="663267">
                <a:tc>
                  <a:txBody>
                    <a:bodyPr/>
                    <a:lstStyle/>
                    <a:p>
                      <a:pPr marL="0" marR="0">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HTO Release, Low Energy Source Term</a:t>
                      </a:r>
                      <a:r>
                        <a:rPr lang="en-US" sz="1100" b="1" baseline="30000" dirty="0">
                          <a:effectLst/>
                          <a:latin typeface="+mn-lt"/>
                          <a:ea typeface="Open Sans" panose="020B0606030504020204" pitchFamily="34" charset="0"/>
                          <a:cs typeface="Open Sans" panose="020B0606030504020204" pitchFamily="34" charset="0"/>
                        </a:rPr>
                        <a:t>[1]</a:t>
                      </a:r>
                      <a:endParaRPr lang="en-US" sz="1100" b="1" dirty="0">
                        <a:effectLst/>
                        <a:latin typeface="+mn-lt"/>
                        <a:ea typeface="Open Sans" panose="020B0606030504020204" pitchFamily="34" charset="0"/>
                        <a:cs typeface="Open Sans" panose="020B0606030504020204" pitchFamily="34" charset="0"/>
                      </a:endParaRPr>
                    </a:p>
                  </a:txBody>
                  <a:tcPr marL="37399" marR="37399" marT="18862" marB="18862"/>
                </a:tc>
                <a:tc>
                  <a:txBody>
                    <a:bodyPr/>
                    <a:lstStyle/>
                    <a:p>
                      <a:pPr marL="0" marR="0">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1.03E3 Ci of HTO</a:t>
                      </a:r>
                    </a:p>
                  </a:txBody>
                  <a:tcPr marL="37399" marR="37399" marT="18862" marB="18862"/>
                </a:tc>
                <a:tc>
                  <a:txBody>
                    <a:bodyPr/>
                    <a:lstStyle/>
                    <a:p>
                      <a:pPr marL="0" marR="0">
                        <a:spcBef>
                          <a:spcPts val="0"/>
                        </a:spcBef>
                        <a:spcAft>
                          <a:spcPts val="600"/>
                        </a:spcAft>
                      </a:pPr>
                      <a:r>
                        <a:rPr lang="en-US" sz="1100" b="1">
                          <a:effectLst/>
                          <a:latin typeface="+mn-lt"/>
                          <a:ea typeface="Open Sans" panose="020B0606030504020204" pitchFamily="34" charset="0"/>
                          <a:cs typeface="Open Sans" panose="020B0606030504020204" pitchFamily="34" charset="0"/>
                        </a:rPr>
                        <a:t>60 m </a:t>
                      </a:r>
                    </a:p>
                  </a:txBody>
                  <a:tcPr marL="37399" marR="37399" marT="18862" marB="18862"/>
                </a:tc>
                <a:tc>
                  <a:txBody>
                    <a:bodyPr/>
                    <a:lstStyle/>
                    <a:p>
                      <a:pPr marL="0" marR="0">
                        <a:spcBef>
                          <a:spcPts val="0"/>
                        </a:spcBef>
                        <a:spcAft>
                          <a:spcPts val="600"/>
                        </a:spcAft>
                      </a:pPr>
                      <a:r>
                        <a:rPr lang="en-US" sz="1100" b="1">
                          <a:effectLst/>
                          <a:latin typeface="+mn-lt"/>
                          <a:ea typeface="Open Sans" panose="020B0606030504020204" pitchFamily="34" charset="0"/>
                          <a:cs typeface="Open Sans" panose="020B0606030504020204" pitchFamily="34" charset="0"/>
                        </a:rPr>
                        <a:t>1 hour</a:t>
                      </a:r>
                    </a:p>
                  </a:txBody>
                  <a:tcPr marL="37399" marR="37399" marT="18862" marB="18862"/>
                </a:tc>
                <a:tc>
                  <a:txBody>
                    <a:bodyPr/>
                    <a:lstStyle/>
                    <a:p>
                      <a:pPr marL="0" marR="0">
                        <a:spcBef>
                          <a:spcPts val="0"/>
                        </a:spcBef>
                        <a:spcAft>
                          <a:spcPts val="600"/>
                        </a:spcAft>
                      </a:pPr>
                      <a:r>
                        <a:rPr lang="en-US" sz="1100" b="1">
                          <a:effectLst/>
                          <a:latin typeface="+mn-lt"/>
                          <a:ea typeface="Open Sans" panose="020B0606030504020204" pitchFamily="34" charset="0"/>
                          <a:cs typeface="Open Sans" panose="020B0606030504020204" pitchFamily="34" charset="0"/>
                        </a:rPr>
                        <a:t>Ambient outdoor temperature of 303K</a:t>
                      </a:r>
                    </a:p>
                  </a:txBody>
                  <a:tcPr marL="37399" marR="37399" marT="18862" marB="18862"/>
                </a:tc>
                <a:tc>
                  <a:txBody>
                    <a:bodyPr/>
                    <a:lstStyle/>
                    <a:p>
                      <a:pPr marL="0" marR="0">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ETMOD, HOTSPOT, MACCS2, RSAC, UFOTRI</a:t>
                      </a:r>
                    </a:p>
                  </a:txBody>
                  <a:tcPr marL="37399" marR="37399" marT="18862" marB="18862"/>
                </a:tc>
                <a:tc>
                  <a:txBody>
                    <a:bodyPr/>
                    <a:lstStyle/>
                    <a:p>
                      <a:pPr marL="0" marR="0">
                        <a:spcBef>
                          <a:spcPts val="0"/>
                        </a:spcBef>
                        <a:spcAft>
                          <a:spcPts val="600"/>
                        </a:spcAft>
                      </a:pPr>
                      <a:r>
                        <a:rPr lang="en-US" sz="1100" b="1">
                          <a:effectLst/>
                          <a:latin typeface="+mn-lt"/>
                          <a:ea typeface="Open Sans" panose="020B0606030504020204" pitchFamily="34" charset="0"/>
                          <a:cs typeface="Open Sans" panose="020B0606030504020204" pitchFamily="34" charset="0"/>
                        </a:rPr>
                        <a:t>Dose to receptor at various distances</a:t>
                      </a:r>
                    </a:p>
                  </a:txBody>
                  <a:tcPr marL="37399" marR="37399" marT="18862" marB="18862"/>
                </a:tc>
                <a:extLst>
                  <a:ext uri="{0D108BD9-81ED-4DB2-BD59-A6C34878D82A}">
                    <a16:rowId xmlns:a16="http://schemas.microsoft.com/office/drawing/2014/main" val="942604360"/>
                  </a:ext>
                </a:extLst>
              </a:tr>
              <a:tr h="820253">
                <a:tc>
                  <a:txBody>
                    <a:bodyPr/>
                    <a:lstStyle/>
                    <a:p>
                      <a:pPr marL="0" marR="0">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Mixed HTO/HT Release, Medium-Energy Source Term</a:t>
                      </a:r>
                      <a:r>
                        <a:rPr lang="en-US" sz="1100" b="1" baseline="30000" dirty="0">
                          <a:effectLst/>
                          <a:latin typeface="+mn-lt"/>
                          <a:ea typeface="Open Sans" panose="020B0606030504020204" pitchFamily="34" charset="0"/>
                          <a:cs typeface="Open Sans" panose="020B0606030504020204" pitchFamily="34" charset="0"/>
                        </a:rPr>
                        <a:t>[1]</a:t>
                      </a:r>
                      <a:endParaRPr lang="en-US" sz="1100" b="1" dirty="0">
                        <a:effectLst/>
                        <a:latin typeface="+mn-lt"/>
                        <a:ea typeface="Open Sans" panose="020B0606030504020204" pitchFamily="34" charset="0"/>
                        <a:cs typeface="Open Sans" panose="020B0606030504020204" pitchFamily="34" charset="0"/>
                      </a:endParaRPr>
                    </a:p>
                  </a:txBody>
                  <a:tcPr marL="37399" marR="37399" marT="18862" marB="18862"/>
                </a:tc>
                <a:tc>
                  <a:txBody>
                    <a:bodyPr/>
                    <a:lstStyle/>
                    <a:p>
                      <a:pPr marL="0" marR="0">
                        <a:spcBef>
                          <a:spcPts val="0"/>
                        </a:spcBef>
                        <a:spcAft>
                          <a:spcPts val="600"/>
                        </a:spcAft>
                      </a:pPr>
                      <a:r>
                        <a:rPr lang="en-US" sz="1100" b="1">
                          <a:effectLst/>
                          <a:latin typeface="+mn-lt"/>
                          <a:ea typeface="Open Sans" panose="020B0606030504020204" pitchFamily="34" charset="0"/>
                          <a:cs typeface="Open Sans" panose="020B0606030504020204" pitchFamily="34" charset="0"/>
                        </a:rPr>
                        <a:t>2.04E4 Ci of 50/50 HT/HTO</a:t>
                      </a:r>
                    </a:p>
                  </a:txBody>
                  <a:tcPr marL="37399" marR="37399" marT="18862" marB="18862"/>
                </a:tc>
                <a:tc>
                  <a:txBody>
                    <a:bodyPr/>
                    <a:lstStyle/>
                    <a:p>
                      <a:pPr marL="0" marR="0">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20 m</a:t>
                      </a:r>
                    </a:p>
                  </a:txBody>
                  <a:tcPr marL="37399" marR="37399" marT="18862" marB="18862"/>
                </a:tc>
                <a:tc>
                  <a:txBody>
                    <a:bodyPr/>
                    <a:lstStyle/>
                    <a:p>
                      <a:pPr marL="0" marR="0">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2 hours</a:t>
                      </a:r>
                    </a:p>
                  </a:txBody>
                  <a:tcPr marL="37399" marR="37399" marT="18862" marB="18862"/>
                </a:tc>
                <a:tc>
                  <a:txBody>
                    <a:bodyPr/>
                    <a:lstStyle/>
                    <a:p>
                      <a:pPr marL="0" marR="0">
                        <a:spcBef>
                          <a:spcPts val="0"/>
                        </a:spcBef>
                        <a:spcAft>
                          <a:spcPts val="600"/>
                        </a:spcAft>
                      </a:pPr>
                      <a:r>
                        <a:rPr lang="en-US" sz="1100" b="1">
                          <a:effectLst/>
                          <a:latin typeface="+mn-lt"/>
                          <a:ea typeface="Open Sans" panose="020B0606030504020204" pitchFamily="34" charset="0"/>
                          <a:cs typeface="Open Sans" panose="020B0606030504020204" pitchFamily="34" charset="0"/>
                        </a:rPr>
                        <a:t>4 MW sensible heat</a:t>
                      </a:r>
                    </a:p>
                  </a:txBody>
                  <a:tcPr marL="37399" marR="37399" marT="18862" marB="18862"/>
                </a:tc>
                <a:tc>
                  <a:txBody>
                    <a:bodyPr/>
                    <a:lstStyle/>
                    <a:p>
                      <a:pPr marL="0" marR="0">
                        <a:spcBef>
                          <a:spcPts val="0"/>
                        </a:spcBef>
                        <a:spcAft>
                          <a:spcPts val="600"/>
                        </a:spcAft>
                      </a:pPr>
                      <a:r>
                        <a:rPr lang="en-US" sz="1100" b="1">
                          <a:effectLst/>
                          <a:latin typeface="+mn-lt"/>
                          <a:ea typeface="Open Sans" panose="020B0606030504020204" pitchFamily="34" charset="0"/>
                          <a:cs typeface="Open Sans" panose="020B0606030504020204" pitchFamily="34" charset="0"/>
                        </a:rPr>
                        <a:t>UFOTRI, ETMOD, MACCS2</a:t>
                      </a:r>
                    </a:p>
                  </a:txBody>
                  <a:tcPr marL="37399" marR="37399" marT="18862" marB="18862"/>
                </a:tc>
                <a:tc>
                  <a:txBody>
                    <a:bodyPr/>
                    <a:lstStyle/>
                    <a:p>
                      <a:pPr marL="0" marR="0">
                        <a:spcBef>
                          <a:spcPts val="0"/>
                        </a:spcBef>
                        <a:spcAft>
                          <a:spcPts val="600"/>
                        </a:spcAft>
                      </a:pPr>
                      <a:r>
                        <a:rPr lang="en-US" sz="1100" b="1">
                          <a:effectLst/>
                          <a:latin typeface="+mn-lt"/>
                          <a:ea typeface="Open Sans" panose="020B0606030504020204" pitchFamily="34" charset="0"/>
                          <a:cs typeface="Open Sans" panose="020B0606030504020204" pitchFamily="34" charset="0"/>
                        </a:rPr>
                        <a:t>Dose to receptor at various distances</a:t>
                      </a:r>
                    </a:p>
                  </a:txBody>
                  <a:tcPr marL="37399" marR="37399" marT="18862" marB="18862"/>
                </a:tc>
                <a:extLst>
                  <a:ext uri="{0D108BD9-81ED-4DB2-BD59-A6C34878D82A}">
                    <a16:rowId xmlns:a16="http://schemas.microsoft.com/office/drawing/2014/main" val="417501973"/>
                  </a:ext>
                </a:extLst>
              </a:tr>
              <a:tr h="663267">
                <a:tc>
                  <a:txBody>
                    <a:bodyPr/>
                    <a:lstStyle/>
                    <a:p>
                      <a:pPr marL="0" marR="0">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Environmental Model </a:t>
                      </a:r>
                      <a:r>
                        <a:rPr lang="en-US" sz="1100" b="1" baseline="30000" dirty="0">
                          <a:effectLst/>
                          <a:latin typeface="+mn-lt"/>
                          <a:ea typeface="Open Sans" panose="020B0606030504020204" pitchFamily="34" charset="0"/>
                          <a:cs typeface="Open Sans" panose="020B0606030504020204" pitchFamily="34" charset="0"/>
                        </a:rPr>
                        <a:t>[1]**</a:t>
                      </a:r>
                      <a:endParaRPr lang="en-US" sz="1100" b="1" dirty="0">
                        <a:effectLst/>
                        <a:latin typeface="+mn-lt"/>
                        <a:ea typeface="Open Sans" panose="020B0606030504020204" pitchFamily="34" charset="0"/>
                        <a:cs typeface="Open Sans" panose="020B0606030504020204" pitchFamily="34" charset="0"/>
                      </a:endParaRPr>
                    </a:p>
                  </a:txBody>
                  <a:tcPr marL="37399" marR="37399" marT="18862" marB="18862"/>
                </a:tc>
                <a:tc>
                  <a:txBody>
                    <a:bodyPr/>
                    <a:lstStyle/>
                    <a:p>
                      <a:pPr marL="0" marR="0">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479, 000 Ci of 99/1 HT/HTO</a:t>
                      </a:r>
                    </a:p>
                  </a:txBody>
                  <a:tcPr marL="37399" marR="37399" marT="18862" marB="18862"/>
                </a:tc>
                <a:tc>
                  <a:txBody>
                    <a:bodyPr/>
                    <a:lstStyle/>
                    <a:p>
                      <a:pPr marL="0" marR="0">
                        <a:spcBef>
                          <a:spcPts val="0"/>
                        </a:spcBef>
                        <a:spcAft>
                          <a:spcPts val="600"/>
                        </a:spcAft>
                      </a:pPr>
                      <a:r>
                        <a:rPr lang="en-US" sz="1100" b="1">
                          <a:effectLst/>
                          <a:latin typeface="+mn-lt"/>
                          <a:ea typeface="Open Sans" panose="020B0606030504020204" pitchFamily="34" charset="0"/>
                          <a:cs typeface="Open Sans" panose="020B0606030504020204" pitchFamily="34" charset="0"/>
                        </a:rPr>
                        <a:t>60 m</a:t>
                      </a:r>
                    </a:p>
                  </a:txBody>
                  <a:tcPr marL="37399" marR="37399" marT="18862" marB="18862"/>
                </a:tc>
                <a:tc>
                  <a:txBody>
                    <a:bodyPr/>
                    <a:lstStyle/>
                    <a:p>
                      <a:pPr marL="0" marR="0">
                        <a:spcBef>
                          <a:spcPts val="0"/>
                        </a:spcBef>
                        <a:spcAft>
                          <a:spcPts val="600"/>
                        </a:spcAft>
                      </a:pPr>
                      <a:r>
                        <a:rPr lang="en-US" sz="1100" b="1">
                          <a:effectLst/>
                          <a:latin typeface="+mn-lt"/>
                          <a:ea typeface="Open Sans" panose="020B0606030504020204" pitchFamily="34" charset="0"/>
                          <a:cs typeface="Open Sans" panose="020B0606030504020204" pitchFamily="34" charset="0"/>
                        </a:rPr>
                        <a:t>4 minutes</a:t>
                      </a:r>
                    </a:p>
                  </a:txBody>
                  <a:tcPr marL="37399" marR="37399" marT="18862" marB="18862"/>
                </a:tc>
                <a:tc>
                  <a:txBody>
                    <a:bodyPr/>
                    <a:lstStyle/>
                    <a:p>
                      <a:pPr marL="0" marR="0">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6.4-9.7 km/h winds, 90-100% cloud cover, neutral stability</a:t>
                      </a:r>
                    </a:p>
                  </a:txBody>
                  <a:tcPr marL="37399" marR="37399" marT="18862" marB="18862"/>
                </a:tc>
                <a:tc>
                  <a:txBody>
                    <a:bodyPr/>
                    <a:lstStyle/>
                    <a:p>
                      <a:pPr marL="0" marR="0">
                        <a:spcBef>
                          <a:spcPts val="0"/>
                        </a:spcBef>
                        <a:spcAft>
                          <a:spcPts val="600"/>
                        </a:spcAft>
                      </a:pPr>
                      <a:r>
                        <a:rPr lang="en-US" sz="1100" b="1">
                          <a:effectLst/>
                          <a:latin typeface="+mn-lt"/>
                          <a:ea typeface="Open Sans" panose="020B0606030504020204" pitchFamily="34" charset="0"/>
                          <a:cs typeface="Open Sans" panose="020B0606030504020204" pitchFamily="34" charset="0"/>
                        </a:rPr>
                        <a:t>UFOTRI compared to field measurements</a:t>
                      </a:r>
                    </a:p>
                  </a:txBody>
                  <a:tcPr marL="37399" marR="37399" marT="18862" marB="18862"/>
                </a:tc>
                <a:tc>
                  <a:txBody>
                    <a:bodyPr/>
                    <a:lstStyle/>
                    <a:p>
                      <a:pPr marL="0" marR="0">
                        <a:spcBef>
                          <a:spcPts val="0"/>
                        </a:spcBef>
                        <a:spcAft>
                          <a:spcPts val="600"/>
                        </a:spcAft>
                      </a:pPr>
                      <a:r>
                        <a:rPr lang="en-US" sz="1100" b="1">
                          <a:effectLst/>
                          <a:latin typeface="+mn-lt"/>
                          <a:ea typeface="Open Sans" panose="020B0606030504020204" pitchFamily="34" charset="0"/>
                          <a:cs typeface="Open Sans" panose="020B0606030504020204" pitchFamily="34" charset="0"/>
                        </a:rPr>
                        <a:t>Dose to receptor at various distances</a:t>
                      </a:r>
                    </a:p>
                  </a:txBody>
                  <a:tcPr marL="37399" marR="37399" marT="18862" marB="18862"/>
                </a:tc>
                <a:extLst>
                  <a:ext uri="{0D108BD9-81ED-4DB2-BD59-A6C34878D82A}">
                    <a16:rowId xmlns:a16="http://schemas.microsoft.com/office/drawing/2014/main" val="2945551078"/>
                  </a:ext>
                </a:extLst>
              </a:tr>
              <a:tr h="663267">
                <a:tc>
                  <a:txBody>
                    <a:bodyPr/>
                    <a:lstStyle/>
                    <a:p>
                      <a:pPr marL="0" marR="0">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HTO release </a:t>
                      </a:r>
                      <a:r>
                        <a:rPr lang="en-US" sz="1100" b="1" baseline="30000" dirty="0">
                          <a:effectLst/>
                          <a:latin typeface="+mn-lt"/>
                          <a:ea typeface="Open Sans" panose="020B0606030504020204" pitchFamily="34" charset="0"/>
                          <a:cs typeface="Open Sans" panose="020B0606030504020204" pitchFamily="34" charset="0"/>
                        </a:rPr>
                        <a:t>[2]</a:t>
                      </a:r>
                      <a:endParaRPr lang="en-US" sz="1100" b="1" dirty="0">
                        <a:effectLst/>
                        <a:latin typeface="+mn-lt"/>
                        <a:ea typeface="Open Sans" panose="020B0606030504020204" pitchFamily="34" charset="0"/>
                        <a:cs typeface="Open Sans" panose="020B0606030504020204" pitchFamily="34" charset="0"/>
                      </a:endParaRPr>
                    </a:p>
                  </a:txBody>
                  <a:tcPr marL="37399" marR="37399" marT="18862" marB="18862"/>
                </a:tc>
                <a:tc>
                  <a:txBody>
                    <a:bodyPr/>
                    <a:lstStyle/>
                    <a:p>
                      <a:pPr marL="0" marR="0">
                        <a:spcBef>
                          <a:spcPts val="0"/>
                        </a:spcBef>
                        <a:spcAft>
                          <a:spcPts val="600"/>
                        </a:spcAft>
                      </a:pPr>
                      <a:r>
                        <a:rPr lang="en-US" sz="1100" b="1">
                          <a:effectLst/>
                          <a:latin typeface="+mn-lt"/>
                          <a:ea typeface="Open Sans" panose="020B0606030504020204" pitchFamily="34" charset="0"/>
                          <a:cs typeface="Open Sans" panose="020B0606030504020204" pitchFamily="34" charset="0"/>
                        </a:rPr>
                        <a:t>1000 Ci </a:t>
                      </a:r>
                    </a:p>
                  </a:txBody>
                  <a:tcPr marL="37399" marR="37399" marT="18862" marB="18862"/>
                </a:tc>
                <a:tc>
                  <a:txBody>
                    <a:bodyPr/>
                    <a:lstStyle/>
                    <a:p>
                      <a:pPr marL="0" marR="0">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Stack height</a:t>
                      </a:r>
                    </a:p>
                  </a:txBody>
                  <a:tcPr marL="37399" marR="37399" marT="18862" marB="18862"/>
                </a:tc>
                <a:tc>
                  <a:txBody>
                    <a:bodyPr/>
                    <a:lstStyle/>
                    <a:p>
                      <a:pPr marL="0" marR="0">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Unspecified</a:t>
                      </a:r>
                    </a:p>
                  </a:txBody>
                  <a:tcPr marL="37399" marR="37399" marT="18862" marB="18862"/>
                </a:tc>
                <a:tc>
                  <a:txBody>
                    <a:bodyPr/>
                    <a:lstStyle/>
                    <a:p>
                      <a:pPr marL="0" marR="0">
                        <a:spcBef>
                          <a:spcPts val="0"/>
                        </a:spcBef>
                        <a:spcAft>
                          <a:spcPts val="600"/>
                        </a:spcAft>
                      </a:pPr>
                      <a:r>
                        <a:rPr lang="en-US" sz="1100" b="1">
                          <a:effectLst/>
                          <a:latin typeface="+mn-lt"/>
                          <a:ea typeface="Open Sans" panose="020B0606030504020204" pitchFamily="34" charset="0"/>
                          <a:cs typeface="Open Sans" panose="020B0606030504020204" pitchFamily="34" charset="0"/>
                        </a:rPr>
                        <a:t>B/3.5, D/4.5, F/1.0</a:t>
                      </a:r>
                    </a:p>
                  </a:txBody>
                  <a:tcPr marL="37399" marR="37399" marT="18862" marB="18862"/>
                </a:tc>
                <a:tc>
                  <a:txBody>
                    <a:bodyPr/>
                    <a:lstStyle/>
                    <a:p>
                      <a:pPr marL="0" marR="0">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MACCS2, UFOTRI</a:t>
                      </a:r>
                    </a:p>
                  </a:txBody>
                  <a:tcPr marL="37399" marR="37399" marT="18862" marB="18862"/>
                </a:tc>
                <a:tc>
                  <a:txBody>
                    <a:bodyPr/>
                    <a:lstStyle/>
                    <a:p>
                      <a:pPr marL="0" marR="0">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Doses to receptors at 100m, 640 m, 8 km</a:t>
                      </a:r>
                    </a:p>
                  </a:txBody>
                  <a:tcPr marL="37399" marR="37399" marT="18862" marB="18862"/>
                </a:tc>
                <a:extLst>
                  <a:ext uri="{0D108BD9-81ED-4DB2-BD59-A6C34878D82A}">
                    <a16:rowId xmlns:a16="http://schemas.microsoft.com/office/drawing/2014/main" val="1024568971"/>
                  </a:ext>
                </a:extLst>
              </a:tr>
              <a:tr h="506282">
                <a:tc>
                  <a:txBody>
                    <a:bodyPr/>
                    <a:lstStyle/>
                    <a:p>
                      <a:pPr marL="0" marR="0">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HTO fire release scenario </a:t>
                      </a:r>
                      <a:r>
                        <a:rPr lang="en-US" sz="1100" b="1" baseline="30000" dirty="0">
                          <a:effectLst/>
                          <a:latin typeface="+mn-lt"/>
                          <a:ea typeface="Open Sans" panose="020B0606030504020204" pitchFamily="34" charset="0"/>
                          <a:cs typeface="Open Sans" panose="020B0606030504020204" pitchFamily="34" charset="0"/>
                        </a:rPr>
                        <a:t>[2]</a:t>
                      </a:r>
                      <a:endParaRPr lang="en-US" sz="1100" b="1" dirty="0">
                        <a:effectLst/>
                        <a:latin typeface="+mn-lt"/>
                        <a:ea typeface="Open Sans" panose="020B0606030504020204" pitchFamily="34" charset="0"/>
                        <a:cs typeface="Open Sans" panose="020B0606030504020204" pitchFamily="34" charset="0"/>
                      </a:endParaRPr>
                    </a:p>
                  </a:txBody>
                  <a:tcPr marL="37399" marR="37399" marT="18862" marB="18862"/>
                </a:tc>
                <a:tc>
                  <a:txBody>
                    <a:bodyPr/>
                    <a:lstStyle/>
                    <a:p>
                      <a:pPr marL="0" marR="0">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1000 Ci</a:t>
                      </a:r>
                    </a:p>
                  </a:txBody>
                  <a:tcPr marL="37399" marR="37399" marT="18862" marB="18862"/>
                </a:tc>
                <a:tc>
                  <a:txBody>
                    <a:bodyPr/>
                    <a:lstStyle/>
                    <a:p>
                      <a:pPr marL="0" marR="0">
                        <a:spcBef>
                          <a:spcPts val="0"/>
                        </a:spcBef>
                        <a:spcAft>
                          <a:spcPts val="600"/>
                        </a:spcAft>
                      </a:pPr>
                      <a:r>
                        <a:rPr lang="en-US" sz="1100" b="1">
                          <a:effectLst/>
                          <a:latin typeface="+mn-lt"/>
                          <a:ea typeface="Open Sans" panose="020B0606030504020204" pitchFamily="34" charset="0"/>
                          <a:cs typeface="Open Sans" panose="020B0606030504020204" pitchFamily="34" charset="0"/>
                        </a:rPr>
                        <a:t>Ground level </a:t>
                      </a:r>
                    </a:p>
                  </a:txBody>
                  <a:tcPr marL="37399" marR="37399" marT="18862" marB="18862"/>
                </a:tc>
                <a:tc>
                  <a:txBody>
                    <a:bodyPr/>
                    <a:lstStyle/>
                    <a:p>
                      <a:pPr marL="0" marR="0">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20 min – 1 hour</a:t>
                      </a:r>
                    </a:p>
                  </a:txBody>
                  <a:tcPr marL="37399" marR="37399" marT="18862" marB="18862"/>
                </a:tc>
                <a:tc>
                  <a:txBody>
                    <a:bodyPr/>
                    <a:lstStyle/>
                    <a:p>
                      <a:pPr marL="0" marR="0">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 Unspecified</a:t>
                      </a:r>
                    </a:p>
                  </a:txBody>
                  <a:tcPr marL="37399" marR="37399" marT="18862" marB="18862"/>
                </a:tc>
                <a:tc>
                  <a:txBody>
                    <a:bodyPr/>
                    <a:lstStyle/>
                    <a:p>
                      <a:pPr marL="0" marR="0">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MACCS2, UFOTRI</a:t>
                      </a:r>
                    </a:p>
                  </a:txBody>
                  <a:tcPr marL="37399" marR="37399" marT="18862" marB="18862"/>
                </a:tc>
                <a:tc>
                  <a:txBody>
                    <a:bodyPr/>
                    <a:lstStyle/>
                    <a:p>
                      <a:pPr marL="0" marR="0">
                        <a:spcBef>
                          <a:spcPts val="0"/>
                        </a:spcBef>
                        <a:spcAft>
                          <a:spcPts val="600"/>
                        </a:spcAft>
                      </a:pPr>
                      <a:r>
                        <a:rPr lang="en-US" sz="1100" b="1" dirty="0">
                          <a:effectLst/>
                          <a:latin typeface="+mn-lt"/>
                          <a:ea typeface="Open Sans" panose="020B0606030504020204" pitchFamily="34" charset="0"/>
                          <a:cs typeface="Open Sans" panose="020B0606030504020204" pitchFamily="34" charset="0"/>
                        </a:rPr>
                        <a:t>Doses vs. distance</a:t>
                      </a:r>
                    </a:p>
                  </a:txBody>
                  <a:tcPr marL="37399" marR="37399" marT="18862" marB="18862"/>
                </a:tc>
                <a:extLst>
                  <a:ext uri="{0D108BD9-81ED-4DB2-BD59-A6C34878D82A}">
                    <a16:rowId xmlns:a16="http://schemas.microsoft.com/office/drawing/2014/main" val="3175319977"/>
                  </a:ext>
                </a:extLst>
              </a:tr>
            </a:tbl>
          </a:graphicData>
        </a:graphic>
      </p:graphicFrame>
      <p:sp>
        <p:nvSpPr>
          <p:cNvPr id="13" name="TextBox 12">
            <a:extLst>
              <a:ext uri="{FF2B5EF4-FFF2-40B4-BE49-F238E27FC236}">
                <a16:creationId xmlns:a16="http://schemas.microsoft.com/office/drawing/2014/main" id="{D3B96677-8B7F-DA97-9AC0-4C511714B1F9}"/>
              </a:ext>
            </a:extLst>
          </p:cNvPr>
          <p:cNvSpPr txBox="1"/>
          <p:nvPr/>
        </p:nvSpPr>
        <p:spPr>
          <a:xfrm>
            <a:off x="4570839" y="5524400"/>
            <a:ext cx="7090599" cy="362707"/>
          </a:xfrm>
          <a:prstGeom prst="rect">
            <a:avLst/>
          </a:prstGeom>
        </p:spPr>
        <p:txBody>
          <a:bodyPr vert="horz" wrap="square" lIns="91440" tIns="45720" rIns="91440" bIns="45720" rtlCol="0">
            <a:noAutofit/>
          </a:bodyPr>
          <a:lstStyle/>
          <a:p>
            <a:pPr algn="l"/>
            <a:r>
              <a:rPr lang="en-US" sz="1050" dirty="0">
                <a:latin typeface="Open Sans" panose="020B0606030504020204" pitchFamily="34" charset="0"/>
                <a:ea typeface="Open Sans" panose="020B0606030504020204" pitchFamily="34" charset="0"/>
                <a:cs typeface="Open Sans" panose="020B0606030504020204" pitchFamily="34" charset="0"/>
              </a:rPr>
              <a:t>* Models not listed include proprietary and/or research models not easily accessible</a:t>
            </a:r>
            <a:br>
              <a:rPr lang="en-US" sz="1050" dirty="0">
                <a:latin typeface="Open Sans" panose="020B0606030504020204" pitchFamily="34" charset="0"/>
                <a:ea typeface="Open Sans" panose="020B0606030504020204" pitchFamily="34" charset="0"/>
                <a:cs typeface="Open Sans" panose="020B0606030504020204" pitchFamily="34" charset="0"/>
              </a:rPr>
            </a:br>
            <a:r>
              <a:rPr lang="en-US" sz="1050" dirty="0">
                <a:latin typeface="Open Sans" panose="020B0606030504020204" pitchFamily="34" charset="0"/>
                <a:ea typeface="Open Sans" panose="020B0606030504020204" pitchFamily="34" charset="0"/>
                <a:cs typeface="Open Sans" panose="020B0606030504020204" pitchFamily="34" charset="0"/>
              </a:rPr>
              <a:t>** Modeling case developed from release documented in Murphy and Wortham (1991)</a:t>
            </a:r>
          </a:p>
          <a:p>
            <a:pPr algn="l"/>
            <a:endParaRPr lang="en-US" sz="1050" dirty="0">
              <a:latin typeface="Open Sans" panose="020B0606030504020204" pitchFamily="34" charset="0"/>
              <a:ea typeface="Open Sans" panose="020B0606030504020204" pitchFamily="34" charset="0"/>
              <a:cs typeface="Open Sans" panose="020B0606030504020204" pitchFamily="34" charset="0"/>
            </a:endParaRPr>
          </a:p>
          <a:p>
            <a:pPr algn="l"/>
            <a:endParaRPr lang="en-US" sz="1050" dirty="0">
              <a:latin typeface="Open Sans" panose="020B0606030504020204" pitchFamily="34" charset="0"/>
              <a:ea typeface="Open Sans" panose="020B0606030504020204" pitchFamily="34" charset="0"/>
              <a:cs typeface="Open Sans" panose="020B0606030504020204" pitchFamily="34" charset="0"/>
            </a:endParaRPr>
          </a:p>
          <a:p>
            <a:pPr algn="l"/>
            <a:endParaRPr lang="en-US" sz="1050" dirty="0">
              <a:latin typeface="Open Sans" panose="020B0606030504020204" pitchFamily="34" charset="0"/>
              <a:ea typeface="Open Sans" panose="020B0606030504020204" pitchFamily="34" charset="0"/>
              <a:cs typeface="Open Sans" panose="020B0606030504020204" pitchFamily="34" charset="0"/>
            </a:endParaRPr>
          </a:p>
          <a:p>
            <a:endParaRPr lang="en-US" sz="1000" dirty="0">
              <a:effectLst/>
              <a:latin typeface="Garamond" panose="02020404030301010803" pitchFamily="18" charset="0"/>
              <a:ea typeface="Times New Roman" panose="02020603050405020304" pitchFamily="18" charset="0"/>
              <a:cs typeface="Times New Roman" panose="02020603050405020304" pitchFamily="18" charset="0"/>
            </a:endParaRPr>
          </a:p>
          <a:p>
            <a:endParaRPr lang="en-US" sz="1000" dirty="0">
              <a:effectLst/>
              <a:latin typeface="Garamond" panose="02020404030301010803" pitchFamily="18" charset="0"/>
              <a:ea typeface="Times New Roman" panose="02020603050405020304" pitchFamily="18" charset="0"/>
              <a:cs typeface="Times New Roman" panose="02020603050405020304" pitchFamily="18" charset="0"/>
            </a:endParaRPr>
          </a:p>
          <a:p>
            <a:pPr algn="l"/>
            <a:endParaRPr lang="en-US" sz="105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8352C314-A679-5D3D-FD75-B5379623352C}"/>
              </a:ext>
            </a:extLst>
          </p:cNvPr>
          <p:cNvSpPr txBox="1"/>
          <p:nvPr/>
        </p:nvSpPr>
        <p:spPr>
          <a:xfrm>
            <a:off x="56896" y="6024008"/>
            <a:ext cx="11472164" cy="1200329"/>
          </a:xfrm>
          <a:prstGeom prst="rect">
            <a:avLst/>
          </a:prstGeom>
          <a:noFill/>
        </p:spPr>
        <p:txBody>
          <a:bodyPr wrap="square">
            <a:spAutoFit/>
          </a:bodyPr>
          <a:lstStyle/>
          <a:p>
            <a:pPr marL="463550" indent="-463550"/>
            <a:r>
              <a:rPr lang="en-US" sz="1200" i="1" dirty="0">
                <a:solidFill>
                  <a:srgbClr val="44546A"/>
                </a:solidFill>
                <a:effectLst/>
                <a:latin typeface="Arial" panose="020B0604020202020204" pitchFamily="34" charset="0"/>
                <a:ea typeface="Calibri" panose="020F0502020204030204" pitchFamily="34" charset="0"/>
              </a:rPr>
              <a:t>[1] Evaluation of current computer models applied in the DOE complex for SAR analysis of radiological dispersion and consequences (U), 2003. Accident Phenomenology and Consequence (APAC) Methodology Evaluation Program Radiological Dispersion and Consequence Working Group (WSRC-TR-96-0126). </a:t>
            </a:r>
          </a:p>
          <a:p>
            <a:pPr marL="463550" indent="-463550"/>
            <a:r>
              <a:rPr lang="en-US" sz="1200" i="1" dirty="0">
                <a:solidFill>
                  <a:srgbClr val="44546A"/>
                </a:solidFill>
                <a:effectLst/>
                <a:latin typeface="Arial" panose="020B0604020202020204" pitchFamily="34" charset="0"/>
                <a:ea typeface="Calibri" panose="020F0502020204030204" pitchFamily="34" charset="0"/>
              </a:rPr>
              <a:t>[2] A. Blanchard, K.R. </a:t>
            </a:r>
            <a:r>
              <a:rPr lang="en-US" sz="1200" i="1" dirty="0" err="1">
                <a:solidFill>
                  <a:srgbClr val="44546A"/>
                </a:solidFill>
                <a:effectLst/>
                <a:latin typeface="Arial" panose="020B0604020202020204" pitchFamily="34" charset="0"/>
                <a:ea typeface="Calibri" panose="020F0502020204030204" pitchFamily="34" charset="0"/>
              </a:rPr>
              <a:t>O’Kula</a:t>
            </a:r>
            <a:r>
              <a:rPr lang="en-US" sz="1200" i="1" dirty="0">
                <a:solidFill>
                  <a:srgbClr val="44546A"/>
                </a:solidFill>
                <a:effectLst/>
                <a:latin typeface="Arial" panose="020B0604020202020204" pitchFamily="34" charset="0"/>
                <a:ea typeface="Calibri" panose="020F0502020204030204" pitchFamily="34" charset="0"/>
              </a:rPr>
              <a:t>, and J. M. East, 1998. Selection of a tritium dose model: defensibility and reasonability for DOE authorization basis calculations (u). WSRC-MS-98-00016.</a:t>
            </a:r>
          </a:p>
          <a:p>
            <a:pPr marL="463550" indent="-463550"/>
            <a:endParaRPr lang="en-US" sz="1200" i="1" dirty="0">
              <a:solidFill>
                <a:srgbClr val="44546A"/>
              </a:solidFill>
              <a:effectLst/>
              <a:latin typeface="Arial" panose="020B0604020202020204" pitchFamily="34" charset="0"/>
              <a:ea typeface="Calibri" panose="020F0502020204030204" pitchFamily="34" charset="0"/>
            </a:endParaRPr>
          </a:p>
          <a:p>
            <a:pPr marL="463550" indent="-463550"/>
            <a:endParaRPr lang="en-US" sz="1200" dirty="0"/>
          </a:p>
        </p:txBody>
      </p:sp>
    </p:spTree>
    <p:extLst>
      <p:ext uri="{BB962C8B-B14F-4D97-AF65-F5344CB8AC3E}">
        <p14:creationId xmlns:p14="http://schemas.microsoft.com/office/powerpoint/2010/main" val="2496535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FEB1B-5EF0-4456-B690-AE3B3550CC3B}"/>
              </a:ext>
            </a:extLst>
          </p:cNvPr>
          <p:cNvSpPr>
            <a:spLocks noGrp="1"/>
          </p:cNvSpPr>
          <p:nvPr>
            <p:ph type="title"/>
          </p:nvPr>
        </p:nvSpPr>
        <p:spPr/>
        <p:txBody>
          <a:bodyPr/>
          <a:lstStyle/>
          <a:p>
            <a:r>
              <a:rPr lang="en-US" dirty="0"/>
              <a:t>Chosen State-of-Practice Models for Comparison</a:t>
            </a:r>
          </a:p>
        </p:txBody>
      </p:sp>
      <p:sp>
        <p:nvSpPr>
          <p:cNvPr id="3" name="Content Placeholder 2">
            <a:extLst>
              <a:ext uri="{FF2B5EF4-FFF2-40B4-BE49-F238E27FC236}">
                <a16:creationId xmlns:a16="http://schemas.microsoft.com/office/drawing/2014/main" id="{B6D1B612-44FD-49ED-9B4D-EC882520FE39}"/>
              </a:ext>
            </a:extLst>
          </p:cNvPr>
          <p:cNvSpPr>
            <a:spLocks noGrp="1"/>
          </p:cNvSpPr>
          <p:nvPr>
            <p:ph sz="quarter" idx="11"/>
          </p:nvPr>
        </p:nvSpPr>
        <p:spPr>
          <a:xfrm>
            <a:off x="397764" y="2050389"/>
            <a:ext cx="5698236" cy="3540318"/>
          </a:xfrm>
        </p:spPr>
        <p:txBody>
          <a:bodyPr>
            <a:normAutofit fontScale="85000" lnSpcReduction="20000"/>
          </a:bodyPr>
          <a:lstStyle/>
          <a:p>
            <a:pPr marL="342900" indent="-342900" algn="l" rtl="0" fontAlgn="base">
              <a:buFont typeface="Arial" panose="020B0604020202020204" pitchFamily="34" charset="0"/>
              <a:buChar char="•"/>
            </a:pPr>
            <a:r>
              <a:rPr lang="en-US" b="0" i="0" u="none" strike="noStrike" dirty="0">
                <a:solidFill>
                  <a:srgbClr val="404040"/>
                </a:solidFill>
                <a:effectLst/>
                <a:latin typeface="Open Sans" panose="020B0606030504020204" pitchFamily="34" charset="0"/>
              </a:rPr>
              <a:t>MACCS results were compared to results generated by UFOTRI and ETMOD</a:t>
            </a:r>
          </a:p>
          <a:p>
            <a:pPr algn="l" rtl="0" fontAlgn="base"/>
            <a:endParaRPr lang="en-US" sz="2400" dirty="0">
              <a:solidFill>
                <a:srgbClr val="404040"/>
              </a:solidFill>
            </a:endParaRPr>
          </a:p>
          <a:p>
            <a:pPr marL="342900" indent="-342900" fontAlgn="base">
              <a:buFont typeface="Arial" panose="020B0604020202020204" pitchFamily="34" charset="0"/>
              <a:buChar char="•"/>
            </a:pPr>
            <a:r>
              <a:rPr lang="en-US" sz="2400" dirty="0">
                <a:solidFill>
                  <a:srgbClr val="404040"/>
                </a:solidFill>
              </a:rPr>
              <a:t>UFOTRI and ETMOD consider physical and chemical phenomena not included in MACCS</a:t>
            </a:r>
            <a:r>
              <a:rPr lang="en-US" b="0" i="0" u="none" strike="noStrike" dirty="0">
                <a:solidFill>
                  <a:srgbClr val="404040"/>
                </a:solidFill>
                <a:effectLst/>
                <a:latin typeface="Open Sans" panose="020B0606030504020204" pitchFamily="34" charset="0"/>
              </a:rPr>
              <a:t> </a:t>
            </a:r>
          </a:p>
          <a:p>
            <a:pPr fontAlgn="base"/>
            <a:endParaRPr lang="en-US" b="0" i="0" u="none" strike="noStrike" dirty="0">
              <a:solidFill>
                <a:srgbClr val="404040"/>
              </a:solidFill>
              <a:effectLst/>
              <a:latin typeface="Open Sans" panose="020B0606030504020204" pitchFamily="34" charset="0"/>
            </a:endParaRPr>
          </a:p>
          <a:p>
            <a:pPr marL="342900" indent="-342900" fontAlgn="base">
              <a:buFont typeface="Arial" panose="020B0604020202020204" pitchFamily="34" charset="0"/>
              <a:buChar char="•"/>
            </a:pPr>
            <a:r>
              <a:rPr lang="en-US" b="0" i="0" u="none" strike="noStrike" dirty="0">
                <a:solidFill>
                  <a:srgbClr val="404040"/>
                </a:solidFill>
                <a:effectLst/>
                <a:latin typeface="Open Sans" panose="020B0606030504020204" pitchFamily="34" charset="0"/>
              </a:rPr>
              <a:t>UFOTRI and ETMOD were chosen for code comparisons in this study based on</a:t>
            </a:r>
            <a:endParaRPr lang="en-US" sz="2400" dirty="0">
              <a:solidFill>
                <a:srgbClr val="404040"/>
              </a:solidFill>
            </a:endParaRPr>
          </a:p>
          <a:p>
            <a:pPr marL="726948" lvl="1" indent="-342900" fontAlgn="base">
              <a:buFont typeface="Arial" panose="020B0604020202020204" pitchFamily="34" charset="0"/>
              <a:buChar char="•"/>
            </a:pPr>
            <a:r>
              <a:rPr lang="en-US" dirty="0">
                <a:solidFill>
                  <a:srgbClr val="404040"/>
                </a:solidFill>
              </a:rPr>
              <a:t>Sp</a:t>
            </a:r>
            <a:r>
              <a:rPr lang="en-US" b="0" i="0" u="none" strike="noStrike" dirty="0">
                <a:solidFill>
                  <a:srgbClr val="404040"/>
                </a:solidFill>
                <a:effectLst/>
                <a:latin typeface="Open Sans" panose="020B0606030504020204" pitchFamily="34" charset="0"/>
              </a:rPr>
              <a:t>ecific application to tritium</a:t>
            </a:r>
            <a:r>
              <a:rPr lang="en-US" b="0" i="0" dirty="0">
                <a:solidFill>
                  <a:srgbClr val="404040"/>
                </a:solidFill>
                <a:effectLst/>
                <a:latin typeface="Open Sans" panose="020B0606030504020204" pitchFamily="34" charset="0"/>
              </a:rPr>
              <a:t>​ </a:t>
            </a:r>
          </a:p>
          <a:p>
            <a:pPr marL="726948" lvl="1" indent="-342900" fontAlgn="base">
              <a:buFont typeface="Arial" panose="020B0604020202020204" pitchFamily="34" charset="0"/>
              <a:buChar char="•"/>
            </a:pPr>
            <a:r>
              <a:rPr lang="en-US" b="0" i="0" u="none" strike="noStrike" dirty="0">
                <a:solidFill>
                  <a:srgbClr val="404040"/>
                </a:solidFill>
                <a:effectLst/>
                <a:latin typeface="Open Sans" panose="020B0606030504020204" pitchFamily="34" charset="0"/>
              </a:rPr>
              <a:t>Relative portability and accessibility </a:t>
            </a:r>
            <a:endParaRPr lang="en-US" dirty="0">
              <a:solidFill>
                <a:srgbClr val="404040"/>
              </a:solidFill>
            </a:endParaRPr>
          </a:p>
          <a:p>
            <a:pPr marL="726948" lvl="1" indent="-342900" fontAlgn="base">
              <a:buFont typeface="Arial" panose="020B0604020202020204" pitchFamily="34" charset="0"/>
              <a:buChar char="•"/>
            </a:pPr>
            <a:r>
              <a:rPr lang="en-US" b="0" i="0" u="none" strike="noStrike" dirty="0">
                <a:solidFill>
                  <a:srgbClr val="404040"/>
                </a:solidFill>
                <a:effectLst/>
                <a:latin typeface="Open Sans" panose="020B0606030504020204" pitchFamily="34" charset="0"/>
              </a:rPr>
              <a:t>Previous mention in regulatory documentation or the scientific literature</a:t>
            </a:r>
            <a:endParaRPr lang="en-US" b="0" i="0" dirty="0">
              <a:solidFill>
                <a:srgbClr val="3C3C3C"/>
              </a:solidFill>
              <a:effectLst/>
              <a:latin typeface="Arial" panose="020B0604020202020204" pitchFamily="34" charset="0"/>
            </a:endParaRPr>
          </a:p>
          <a:p>
            <a:endParaRPr lang="en-US" dirty="0"/>
          </a:p>
        </p:txBody>
      </p:sp>
      <p:sp>
        <p:nvSpPr>
          <p:cNvPr id="4" name="Slide Number Placeholder 3">
            <a:extLst>
              <a:ext uri="{FF2B5EF4-FFF2-40B4-BE49-F238E27FC236}">
                <a16:creationId xmlns:a16="http://schemas.microsoft.com/office/drawing/2014/main" id="{1273CF80-4A82-40AA-B295-5E5B2A34BDCF}"/>
              </a:ext>
            </a:extLst>
          </p:cNvPr>
          <p:cNvSpPr>
            <a:spLocks noGrp="1"/>
          </p:cNvSpPr>
          <p:nvPr>
            <p:ph type="sldNum" sz="quarter" idx="4"/>
          </p:nvPr>
        </p:nvSpPr>
        <p:spPr/>
        <p:txBody>
          <a:bodyPr/>
          <a:lstStyle/>
          <a:p>
            <a:fld id="{4FAB73BC-B049-4115-A692-8D63A059BFB8}" type="slidenum">
              <a:rPr lang="en-US" smtClean="0"/>
              <a:pPr/>
              <a:t>6</a:t>
            </a:fld>
            <a:endParaRPr lang="en-US" dirty="0"/>
          </a:p>
        </p:txBody>
      </p:sp>
      <p:pic>
        <p:nvPicPr>
          <p:cNvPr id="2052" name="Picture 4">
            <a:extLst>
              <a:ext uri="{FF2B5EF4-FFF2-40B4-BE49-F238E27FC236}">
                <a16:creationId xmlns:a16="http://schemas.microsoft.com/office/drawing/2014/main" id="{35F83447-94CB-4A26-A8E3-2546374AC7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0328" y="1940983"/>
            <a:ext cx="5274921" cy="326640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6E875E5-0027-E3FF-6C74-2375A3064BAB}"/>
              </a:ext>
            </a:extLst>
          </p:cNvPr>
          <p:cNvSpPr txBox="1"/>
          <p:nvPr/>
        </p:nvSpPr>
        <p:spPr>
          <a:xfrm>
            <a:off x="6250328" y="5207384"/>
            <a:ext cx="3724363" cy="224702"/>
          </a:xfrm>
          <a:prstGeom prst="rect">
            <a:avLst/>
          </a:prstGeom>
        </p:spPr>
        <p:txBody>
          <a:bodyPr vert="horz" wrap="square" lIns="91440" tIns="45720" rIns="91440" bIns="45720" rtlCol="0">
            <a:noAutofit/>
          </a:bodyPr>
          <a:lstStyle/>
          <a:p>
            <a:pPr algn="l"/>
            <a:r>
              <a:rPr lang="en-US" sz="1100" dirty="0">
                <a:latin typeface="Open Sans" panose="020B0606030504020204" pitchFamily="34" charset="0"/>
                <a:ea typeface="Open Sans" panose="020B0606030504020204" pitchFamily="34" charset="0"/>
                <a:cs typeface="Open Sans" panose="020B0606030504020204" pitchFamily="34" charset="0"/>
              </a:rPr>
              <a:t>Source: Raskob (1990)</a:t>
            </a:r>
          </a:p>
        </p:txBody>
      </p:sp>
    </p:spTree>
    <p:extLst>
      <p:ext uri="{BB962C8B-B14F-4D97-AF65-F5344CB8AC3E}">
        <p14:creationId xmlns:p14="http://schemas.microsoft.com/office/powerpoint/2010/main" val="3086481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045D6-8ED3-4B44-8134-3F43F437235D}"/>
              </a:ext>
            </a:extLst>
          </p:cNvPr>
          <p:cNvSpPr>
            <a:spLocks noGrp="1"/>
          </p:cNvSpPr>
          <p:nvPr>
            <p:ph type="title"/>
          </p:nvPr>
        </p:nvSpPr>
        <p:spPr/>
        <p:txBody>
          <a:bodyPr/>
          <a:lstStyle/>
          <a:p>
            <a:r>
              <a:rPr lang="en-US" dirty="0"/>
              <a:t>Baseline Scenario: Scenario definition</a:t>
            </a:r>
          </a:p>
        </p:txBody>
      </p:sp>
      <p:sp>
        <p:nvSpPr>
          <p:cNvPr id="4" name="Slide Number Placeholder 3">
            <a:extLst>
              <a:ext uri="{FF2B5EF4-FFF2-40B4-BE49-F238E27FC236}">
                <a16:creationId xmlns:a16="http://schemas.microsoft.com/office/drawing/2014/main" id="{3899A73C-AC61-4A80-A548-C37E5869C182}"/>
              </a:ext>
            </a:extLst>
          </p:cNvPr>
          <p:cNvSpPr>
            <a:spLocks noGrp="1"/>
          </p:cNvSpPr>
          <p:nvPr>
            <p:ph type="sldNum" sz="quarter" idx="4"/>
          </p:nvPr>
        </p:nvSpPr>
        <p:spPr/>
        <p:txBody>
          <a:bodyPr/>
          <a:lstStyle/>
          <a:p>
            <a:fld id="{4FAB73BC-B049-4115-A692-8D63A059BFB8}" type="slidenum">
              <a:rPr lang="en-US" smtClean="0"/>
              <a:pPr/>
              <a:t>7</a:t>
            </a:fld>
            <a:endParaRPr lang="en-US" dirty="0"/>
          </a:p>
        </p:txBody>
      </p:sp>
      <p:graphicFrame>
        <p:nvGraphicFramePr>
          <p:cNvPr id="5" name="Table 4">
            <a:extLst>
              <a:ext uri="{FF2B5EF4-FFF2-40B4-BE49-F238E27FC236}">
                <a16:creationId xmlns:a16="http://schemas.microsoft.com/office/drawing/2014/main" id="{A756E05F-8CA5-49AF-888F-6783D52D3AC5}"/>
              </a:ext>
            </a:extLst>
          </p:cNvPr>
          <p:cNvGraphicFramePr>
            <a:graphicFrameLocks noGrp="1"/>
          </p:cNvGraphicFramePr>
          <p:nvPr>
            <p:extLst>
              <p:ext uri="{D42A27DB-BD31-4B8C-83A1-F6EECF244321}">
                <p14:modId xmlns:p14="http://schemas.microsoft.com/office/powerpoint/2010/main" val="3909410313"/>
              </p:ext>
            </p:extLst>
          </p:nvPr>
        </p:nvGraphicFramePr>
        <p:xfrm>
          <a:off x="4933792" y="2038685"/>
          <a:ext cx="4938165" cy="4072977"/>
        </p:xfrm>
        <a:graphic>
          <a:graphicData uri="http://schemas.openxmlformats.org/drawingml/2006/table">
            <a:tbl>
              <a:tblPr/>
              <a:tblGrid>
                <a:gridCol w="2345436">
                  <a:extLst>
                    <a:ext uri="{9D8B030D-6E8A-4147-A177-3AD203B41FA5}">
                      <a16:colId xmlns:a16="http://schemas.microsoft.com/office/drawing/2014/main" val="4101414256"/>
                    </a:ext>
                  </a:extLst>
                </a:gridCol>
                <a:gridCol w="2592729">
                  <a:extLst>
                    <a:ext uri="{9D8B030D-6E8A-4147-A177-3AD203B41FA5}">
                      <a16:colId xmlns:a16="http://schemas.microsoft.com/office/drawing/2014/main" val="2535229320"/>
                    </a:ext>
                  </a:extLst>
                </a:gridCol>
              </a:tblGrid>
              <a:tr h="0">
                <a:tc>
                  <a:txBody>
                    <a:bodyPr/>
                    <a:lstStyle/>
                    <a:p>
                      <a:pPr algn="l" fontAlgn="base"/>
                      <a:r>
                        <a:rPr lang="en-US" sz="1800" b="1" i="0" dirty="0">
                          <a:solidFill>
                            <a:srgbClr val="FFFFFF"/>
                          </a:solidFill>
                          <a:effectLst/>
                          <a:latin typeface="Open Sans Light" panose="020B0306030504020204" pitchFamily="34" charset="0"/>
                        </a:rPr>
                        <a:t>Activity Released</a:t>
                      </a:r>
                      <a:endParaRPr lang="en-US" sz="1800" b="1" i="0" dirty="0">
                        <a:solidFill>
                          <a:srgbClr val="FFFFFF"/>
                        </a:solidFill>
                        <a:effectLst/>
                      </a:endParaRP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00ADD0"/>
                    </a:solidFill>
                  </a:tcPr>
                </a:tc>
                <a:tc>
                  <a:txBody>
                    <a:bodyPr/>
                    <a:lstStyle/>
                    <a:p>
                      <a:pPr algn="l" fontAlgn="base"/>
                      <a:r>
                        <a:rPr lang="en-US" sz="1800" b="1" i="0" dirty="0">
                          <a:solidFill>
                            <a:srgbClr val="3C3C3C"/>
                          </a:solidFill>
                          <a:effectLst/>
                          <a:latin typeface="Open Sans Light" panose="020B0306030504020204" pitchFamily="34" charset="0"/>
                        </a:rPr>
                        <a:t>5,000 Ci</a:t>
                      </a:r>
                      <a:endParaRPr lang="en-US" sz="1800" b="0" i="0" dirty="0">
                        <a:solidFill>
                          <a:srgbClr val="3C3C3C"/>
                        </a:solidFill>
                        <a:effectLst/>
                      </a:endParaRP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CBE3EE"/>
                    </a:solidFill>
                  </a:tcPr>
                </a:tc>
                <a:extLst>
                  <a:ext uri="{0D108BD9-81ED-4DB2-BD59-A6C34878D82A}">
                    <a16:rowId xmlns:a16="http://schemas.microsoft.com/office/drawing/2014/main" val="2930090919"/>
                  </a:ext>
                </a:extLst>
              </a:tr>
              <a:tr h="0">
                <a:tc>
                  <a:txBody>
                    <a:bodyPr/>
                    <a:lstStyle/>
                    <a:p>
                      <a:pPr algn="l" fontAlgn="base"/>
                      <a:r>
                        <a:rPr lang="en-US" sz="1800" b="1" i="0" dirty="0">
                          <a:solidFill>
                            <a:srgbClr val="FFFFFF"/>
                          </a:solidFill>
                          <a:effectLst/>
                          <a:latin typeface="Open Sans Light" panose="020B0306030504020204" pitchFamily="34" charset="0"/>
                        </a:rPr>
                        <a:t>Chemical Form​ </a:t>
                      </a:r>
                      <a:endParaRPr lang="en-US" sz="1800" b="1" i="0" dirty="0">
                        <a:solidFill>
                          <a:srgbClr val="FFFFFF"/>
                        </a:solidFill>
                        <a:effectLst/>
                      </a:endParaRP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00ADD0"/>
                    </a:solidFill>
                  </a:tcPr>
                </a:tc>
                <a:tc>
                  <a:txBody>
                    <a:bodyPr/>
                    <a:lstStyle/>
                    <a:p>
                      <a:pPr algn="l" fontAlgn="base"/>
                      <a:r>
                        <a:rPr lang="en-US" sz="1800" b="1" i="0" dirty="0">
                          <a:solidFill>
                            <a:srgbClr val="3C3C3C"/>
                          </a:solidFill>
                          <a:effectLst/>
                          <a:latin typeface="Open Sans Light" panose="020B0306030504020204" pitchFamily="34" charset="0"/>
                        </a:rPr>
                        <a:t>HTO</a:t>
                      </a:r>
                      <a:r>
                        <a:rPr lang="en-US" sz="1800" b="0" i="0" dirty="0">
                          <a:solidFill>
                            <a:srgbClr val="3C3C3C"/>
                          </a:solidFill>
                          <a:effectLst/>
                          <a:latin typeface="Open Sans Light" panose="020B0306030504020204" pitchFamily="34" charset="0"/>
                        </a:rPr>
                        <a:t>​</a:t>
                      </a:r>
                      <a:endParaRPr lang="en-US" sz="1800" b="0" i="0" dirty="0">
                        <a:solidFill>
                          <a:srgbClr val="3C3C3C"/>
                        </a:solidFill>
                        <a:effectLst/>
                      </a:endParaRP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CBE3EE"/>
                    </a:solidFill>
                  </a:tcPr>
                </a:tc>
                <a:extLst>
                  <a:ext uri="{0D108BD9-81ED-4DB2-BD59-A6C34878D82A}">
                    <a16:rowId xmlns:a16="http://schemas.microsoft.com/office/drawing/2014/main" val="1322990950"/>
                  </a:ext>
                </a:extLst>
              </a:tr>
              <a:tr h="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800" b="1" i="0" dirty="0">
                          <a:solidFill>
                            <a:srgbClr val="FFFFFF"/>
                          </a:solidFill>
                          <a:effectLst/>
                          <a:latin typeface="Open Sans Light" panose="020B0306030504020204" pitchFamily="34" charset="0"/>
                        </a:rPr>
                        <a:t>Release Duration​</a:t>
                      </a:r>
                      <a:endParaRPr lang="en-US" sz="1800" b="1" i="0" dirty="0">
                        <a:solidFill>
                          <a:srgbClr val="FFFFFF"/>
                        </a:solidFill>
                        <a:effectLst/>
                      </a:endParaRP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00ADD0"/>
                    </a:solidFill>
                  </a:tcPr>
                </a:tc>
                <a:tc>
                  <a:txBody>
                    <a:bodyPr/>
                    <a:lstStyle/>
                    <a:p>
                      <a:pPr algn="l" fontAlgn="base"/>
                      <a:r>
                        <a:rPr lang="en-US" sz="1800" b="1" i="0" dirty="0">
                          <a:solidFill>
                            <a:srgbClr val="3C3C3C"/>
                          </a:solidFill>
                          <a:effectLst/>
                          <a:latin typeface="Open Sans Light" panose="020B0306030504020204" pitchFamily="34" charset="0"/>
                        </a:rPr>
                        <a:t>1-hr</a:t>
                      </a:r>
                      <a:r>
                        <a:rPr lang="en-US" sz="1800" b="0" i="0" dirty="0">
                          <a:solidFill>
                            <a:srgbClr val="3C3C3C"/>
                          </a:solidFill>
                          <a:effectLst/>
                          <a:latin typeface="Open Sans Light" panose="020B0306030504020204" pitchFamily="34" charset="0"/>
                        </a:rPr>
                        <a:t>​</a:t>
                      </a:r>
                      <a:endParaRPr lang="en-US" sz="1800" b="0" i="0" dirty="0">
                        <a:solidFill>
                          <a:srgbClr val="3C3C3C"/>
                        </a:solidFill>
                        <a:effectLst/>
                      </a:endParaRP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CBE3EE"/>
                    </a:solidFill>
                  </a:tcPr>
                </a:tc>
                <a:extLst>
                  <a:ext uri="{0D108BD9-81ED-4DB2-BD59-A6C34878D82A}">
                    <a16:rowId xmlns:a16="http://schemas.microsoft.com/office/drawing/2014/main" val="1738495361"/>
                  </a:ext>
                </a:extLst>
              </a:tr>
              <a:tr h="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800" b="1" i="0" dirty="0">
                          <a:solidFill>
                            <a:srgbClr val="FFFFFF"/>
                          </a:solidFill>
                          <a:effectLst/>
                          <a:latin typeface="Open Sans Light" panose="020B0306030504020204" pitchFamily="34" charset="0"/>
                        </a:rPr>
                        <a:t>Weather​</a:t>
                      </a:r>
                      <a:endParaRPr lang="en-US" sz="1800" b="1" i="0" dirty="0">
                        <a:solidFill>
                          <a:srgbClr val="FFFFFF"/>
                        </a:solidFill>
                        <a:effectLst/>
                      </a:endParaRP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00ADD0"/>
                    </a:solidFill>
                  </a:tcPr>
                </a:tc>
                <a:tc>
                  <a:txBody>
                    <a:bodyPr/>
                    <a:lstStyle/>
                    <a:p>
                      <a:pPr algn="l" fontAlgn="base"/>
                      <a:r>
                        <a:rPr lang="en-US" sz="1800" b="1" i="0" dirty="0">
                          <a:solidFill>
                            <a:srgbClr val="3C3C3C"/>
                          </a:solidFill>
                          <a:effectLst/>
                          <a:latin typeface="Open Sans Light" panose="020B0306030504020204" pitchFamily="34" charset="0"/>
                        </a:rPr>
                        <a:t>Constant, No Rain</a:t>
                      </a:r>
                      <a:r>
                        <a:rPr lang="en-US" sz="1800" b="0" i="0" dirty="0">
                          <a:solidFill>
                            <a:srgbClr val="3C3C3C"/>
                          </a:solidFill>
                          <a:effectLst/>
                          <a:latin typeface="Open Sans Light" panose="020B0306030504020204" pitchFamily="34" charset="0"/>
                        </a:rPr>
                        <a:t>​</a:t>
                      </a:r>
                      <a:endParaRPr lang="en-US" sz="1800" b="0" i="0" dirty="0">
                        <a:solidFill>
                          <a:srgbClr val="3C3C3C"/>
                        </a:solidFill>
                        <a:effectLst/>
                      </a:endParaRP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CBE3EE"/>
                    </a:solidFill>
                  </a:tcPr>
                </a:tc>
                <a:extLst>
                  <a:ext uri="{0D108BD9-81ED-4DB2-BD59-A6C34878D82A}">
                    <a16:rowId xmlns:a16="http://schemas.microsoft.com/office/drawing/2014/main" val="1327506566"/>
                  </a:ext>
                </a:extLst>
              </a:tr>
              <a:tr h="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800" b="1" i="0" dirty="0">
                          <a:solidFill>
                            <a:srgbClr val="FFFFFF"/>
                          </a:solidFill>
                          <a:effectLst/>
                          <a:latin typeface="Open Sans Light" panose="020B0306030504020204" pitchFamily="34" charset="0"/>
                        </a:rPr>
                        <a:t>Mixing Layer Height​</a:t>
                      </a:r>
                      <a:endParaRPr lang="en-US" sz="1800" b="1" i="0" dirty="0">
                        <a:solidFill>
                          <a:srgbClr val="FFFFFF"/>
                        </a:solidFill>
                        <a:effectLst/>
                      </a:endParaRP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00ADD0"/>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800" b="1" i="0" dirty="0">
                          <a:solidFill>
                            <a:srgbClr val="3C3C3C"/>
                          </a:solidFill>
                          <a:effectLst/>
                          <a:latin typeface="Open Sans Light" panose="020B0306030504020204" pitchFamily="34" charset="0"/>
                        </a:rPr>
                        <a:t>1000 m</a:t>
                      </a:r>
                      <a:r>
                        <a:rPr lang="en-US" sz="1800" b="0" i="0" dirty="0">
                          <a:solidFill>
                            <a:srgbClr val="3C3C3C"/>
                          </a:solidFill>
                          <a:effectLst/>
                          <a:latin typeface="Open Sans Light" panose="020B0306030504020204" pitchFamily="34" charset="0"/>
                        </a:rPr>
                        <a:t>​</a:t>
                      </a:r>
                      <a:endParaRPr lang="en-US" sz="1800" b="0" i="0" dirty="0">
                        <a:solidFill>
                          <a:srgbClr val="3C3C3C"/>
                        </a:solidFill>
                        <a:effectLst/>
                      </a:endParaRP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CBE3EE"/>
                    </a:solidFill>
                  </a:tcPr>
                </a:tc>
                <a:extLst>
                  <a:ext uri="{0D108BD9-81ED-4DB2-BD59-A6C34878D82A}">
                    <a16:rowId xmlns:a16="http://schemas.microsoft.com/office/drawing/2014/main" val="568648948"/>
                  </a:ext>
                </a:extLst>
              </a:tr>
              <a:tr h="415377">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800" b="1" i="0" dirty="0">
                          <a:solidFill>
                            <a:srgbClr val="FFFFFF"/>
                          </a:solidFill>
                          <a:effectLst/>
                          <a:latin typeface="Open Sans Light" panose="020B0306030504020204" pitchFamily="34" charset="0"/>
                        </a:rPr>
                        <a:t>Wind​</a:t>
                      </a:r>
                      <a:endParaRPr lang="en-US" sz="1800" b="1" i="0" dirty="0">
                        <a:solidFill>
                          <a:srgbClr val="FFFFFF"/>
                        </a:solidFill>
                        <a:effectLst/>
                      </a:endParaRP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00ADD0"/>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800" b="1" i="0" dirty="0">
                          <a:solidFill>
                            <a:srgbClr val="3C3C3C"/>
                          </a:solidFill>
                          <a:effectLst/>
                          <a:latin typeface="Open Sans Light" panose="020B0306030504020204" pitchFamily="34" charset="0"/>
                        </a:rPr>
                        <a:t>3 m/s</a:t>
                      </a:r>
                      <a:r>
                        <a:rPr lang="en-US" sz="1800" b="0" i="0" dirty="0">
                          <a:solidFill>
                            <a:srgbClr val="3C3C3C"/>
                          </a:solidFill>
                          <a:effectLst/>
                          <a:latin typeface="Open Sans Light" panose="020B0306030504020204" pitchFamily="34" charset="0"/>
                        </a:rPr>
                        <a:t>​</a:t>
                      </a:r>
                      <a:endParaRPr lang="en-US" sz="1800" b="0" i="0" dirty="0">
                        <a:solidFill>
                          <a:srgbClr val="3C3C3C"/>
                        </a:solidFill>
                        <a:effectLst/>
                      </a:endParaRP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CBE3EE"/>
                    </a:solidFill>
                  </a:tcPr>
                </a:tc>
                <a:extLst>
                  <a:ext uri="{0D108BD9-81ED-4DB2-BD59-A6C34878D82A}">
                    <a16:rowId xmlns:a16="http://schemas.microsoft.com/office/drawing/2014/main" val="1829055139"/>
                  </a:ext>
                </a:extLst>
              </a:tr>
              <a:tr h="0">
                <a:tc>
                  <a:txBody>
                    <a:bodyPr/>
                    <a:lstStyle/>
                    <a:p>
                      <a:pPr algn="l" fontAlgn="base"/>
                      <a:r>
                        <a:rPr lang="en-US" sz="1800" b="1" i="0" dirty="0">
                          <a:solidFill>
                            <a:srgbClr val="FFFFFF"/>
                          </a:solidFill>
                          <a:effectLst/>
                        </a:rPr>
                        <a:t>Stability</a:t>
                      </a: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00ADD0"/>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800" b="1" i="0" dirty="0">
                          <a:solidFill>
                            <a:srgbClr val="3C3C3C"/>
                          </a:solidFill>
                          <a:effectLst/>
                          <a:latin typeface="Open Sans Light" panose="020B0306030504020204" pitchFamily="34" charset="0"/>
                        </a:rPr>
                        <a:t>D</a:t>
                      </a:r>
                      <a:r>
                        <a:rPr lang="en-US" sz="1800" b="0" i="0" dirty="0">
                          <a:solidFill>
                            <a:srgbClr val="3C3C3C"/>
                          </a:solidFill>
                          <a:effectLst/>
                          <a:latin typeface="Open Sans Light" panose="020B0306030504020204" pitchFamily="34" charset="0"/>
                        </a:rPr>
                        <a:t>​</a:t>
                      </a:r>
                      <a:endParaRPr lang="en-US" sz="1800" b="0" i="0" dirty="0">
                        <a:solidFill>
                          <a:srgbClr val="3C3C3C"/>
                        </a:solidFill>
                        <a:effectLst/>
                      </a:endParaRP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CBE3EE"/>
                    </a:solidFill>
                  </a:tcPr>
                </a:tc>
                <a:extLst>
                  <a:ext uri="{0D108BD9-81ED-4DB2-BD59-A6C34878D82A}">
                    <a16:rowId xmlns:a16="http://schemas.microsoft.com/office/drawing/2014/main" val="3101135221"/>
                  </a:ext>
                </a:extLst>
              </a:tr>
              <a:tr h="0">
                <a:tc>
                  <a:txBody>
                    <a:bodyPr/>
                    <a:lstStyle/>
                    <a:p>
                      <a:pPr algn="l" fontAlgn="base"/>
                      <a:r>
                        <a:rPr lang="en-US" sz="1800" b="1" i="0" dirty="0">
                          <a:solidFill>
                            <a:srgbClr val="FFFFFF"/>
                          </a:solidFill>
                          <a:effectLst/>
                        </a:rPr>
                        <a:t>Air Temperature</a:t>
                      </a: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00ADD0"/>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800" b="1" i="0" dirty="0">
                          <a:solidFill>
                            <a:srgbClr val="3C3C3C"/>
                          </a:solidFill>
                          <a:effectLst/>
                        </a:rPr>
                        <a:t>30°C</a:t>
                      </a: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CBE3EE"/>
                    </a:solidFill>
                  </a:tcPr>
                </a:tc>
                <a:extLst>
                  <a:ext uri="{0D108BD9-81ED-4DB2-BD59-A6C34878D82A}">
                    <a16:rowId xmlns:a16="http://schemas.microsoft.com/office/drawing/2014/main" val="1434717872"/>
                  </a:ext>
                </a:extLst>
              </a:tr>
              <a:tr h="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800" b="1" i="0" dirty="0">
                          <a:solidFill>
                            <a:srgbClr val="FFFFFF"/>
                          </a:solidFill>
                          <a:effectLst/>
                        </a:rPr>
                        <a:t>Solar Radiation</a:t>
                      </a: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00ADD0"/>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800" b="1" i="0" dirty="0">
                          <a:solidFill>
                            <a:srgbClr val="3C3C3C"/>
                          </a:solidFill>
                          <a:effectLst/>
                        </a:rPr>
                        <a:t>600 W/m</a:t>
                      </a:r>
                      <a:r>
                        <a:rPr lang="en-US" sz="1800" b="1" i="0" baseline="30000" dirty="0">
                          <a:solidFill>
                            <a:srgbClr val="3C3C3C"/>
                          </a:solidFill>
                          <a:effectLst/>
                        </a:rPr>
                        <a:t>2</a:t>
                      </a:r>
                      <a:endParaRPr lang="en-US" sz="1800" b="1" i="0" dirty="0">
                        <a:solidFill>
                          <a:srgbClr val="3C3C3C"/>
                        </a:solidFill>
                        <a:effectLst/>
                      </a:endParaRP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CBE3EE"/>
                    </a:solidFill>
                  </a:tcPr>
                </a:tc>
                <a:extLst>
                  <a:ext uri="{0D108BD9-81ED-4DB2-BD59-A6C34878D82A}">
                    <a16:rowId xmlns:a16="http://schemas.microsoft.com/office/drawing/2014/main" val="2960457657"/>
                  </a:ext>
                </a:extLst>
              </a:tr>
              <a:tr h="0">
                <a:tc>
                  <a:txBody>
                    <a:bodyPr/>
                    <a:lstStyle/>
                    <a:p>
                      <a:pPr algn="l" fontAlgn="base"/>
                      <a:r>
                        <a:rPr lang="en-US" sz="1800" b="1" i="0" dirty="0">
                          <a:solidFill>
                            <a:srgbClr val="FFFFFF"/>
                          </a:solidFill>
                          <a:effectLst/>
                        </a:rPr>
                        <a:t>Building Dimensions</a:t>
                      </a: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00ADD0"/>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800" b="1" i="0" dirty="0">
                          <a:solidFill>
                            <a:srgbClr val="3C3C3C"/>
                          </a:solidFill>
                          <a:effectLst/>
                        </a:rPr>
                        <a:t>40 m x 40 m x 40 m</a:t>
                      </a: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CBE3EE"/>
                    </a:solidFill>
                  </a:tcPr>
                </a:tc>
                <a:extLst>
                  <a:ext uri="{0D108BD9-81ED-4DB2-BD59-A6C34878D82A}">
                    <a16:rowId xmlns:a16="http://schemas.microsoft.com/office/drawing/2014/main" val="336702115"/>
                  </a:ext>
                </a:extLst>
              </a:tr>
              <a:tr h="0">
                <a:tc>
                  <a:txBody>
                    <a:bodyPr/>
                    <a:lstStyle/>
                    <a:p>
                      <a:pPr algn="l" fontAlgn="base"/>
                      <a:r>
                        <a:rPr lang="en-US" sz="1800" b="1" i="0" dirty="0">
                          <a:solidFill>
                            <a:srgbClr val="FFFFFF"/>
                          </a:solidFill>
                          <a:effectLst/>
                          <a:latin typeface="Open Sans Light" panose="020B0306030504020204" pitchFamily="34" charset="0"/>
                        </a:rPr>
                        <a:t>Release Height</a:t>
                      </a:r>
                      <a:endParaRPr lang="en-US" sz="1800" b="1" i="0" dirty="0">
                        <a:solidFill>
                          <a:srgbClr val="FFFFFF"/>
                        </a:solidFill>
                        <a:effectLst/>
                      </a:endParaRP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00ADD0"/>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800" b="1" i="0" dirty="0">
                          <a:solidFill>
                            <a:srgbClr val="3C3C3C"/>
                          </a:solidFill>
                          <a:effectLst/>
                          <a:latin typeface="Open Sans Light" panose="020B0306030504020204" pitchFamily="34" charset="0"/>
                        </a:rPr>
                        <a:t>Ground level (0 m</a:t>
                      </a:r>
                      <a:r>
                        <a:rPr lang="en-US" sz="1800" b="0" i="0" dirty="0">
                          <a:solidFill>
                            <a:srgbClr val="3C3C3C"/>
                          </a:solidFill>
                          <a:effectLst/>
                          <a:latin typeface="Open Sans Light" panose="020B0306030504020204" pitchFamily="34" charset="0"/>
                        </a:rPr>
                        <a:t>​)</a:t>
                      </a:r>
                      <a:endParaRPr lang="en-US" sz="1800" b="0" i="0" dirty="0">
                        <a:solidFill>
                          <a:srgbClr val="3C3C3C"/>
                        </a:solidFill>
                        <a:effectLst/>
                      </a:endParaRPr>
                    </a:p>
                  </a:txBody>
                  <a:tcPr>
                    <a:lnL w="11582" cap="flat" cmpd="sng" algn="ctr">
                      <a:solidFill>
                        <a:srgbClr val="FFFFFF"/>
                      </a:solidFill>
                      <a:prstDash val="solid"/>
                      <a:round/>
                      <a:headEnd type="none" w="med" len="med"/>
                      <a:tailEnd type="none" w="med" len="med"/>
                    </a:lnL>
                    <a:lnR w="11582" cap="flat" cmpd="sng" algn="ctr">
                      <a:solidFill>
                        <a:srgbClr val="FFFFFF"/>
                      </a:solidFill>
                      <a:prstDash val="solid"/>
                      <a:round/>
                      <a:headEnd type="none" w="med" len="med"/>
                      <a:tailEnd type="none" w="med" len="med"/>
                    </a:lnR>
                    <a:lnT w="11582" cap="flat" cmpd="sng" algn="ctr">
                      <a:solidFill>
                        <a:srgbClr val="FFFFFF"/>
                      </a:solidFill>
                      <a:prstDash val="solid"/>
                      <a:round/>
                      <a:headEnd type="none" w="med" len="med"/>
                      <a:tailEnd type="none" w="med" len="med"/>
                    </a:lnT>
                    <a:lnB w="11582" cap="flat" cmpd="sng" algn="ctr">
                      <a:solidFill>
                        <a:srgbClr val="FFFFFF"/>
                      </a:solidFill>
                      <a:prstDash val="solid"/>
                      <a:round/>
                      <a:headEnd type="none" w="med" len="med"/>
                      <a:tailEnd type="none" w="med" len="med"/>
                    </a:lnB>
                    <a:solidFill>
                      <a:srgbClr val="CBE3EE"/>
                    </a:solidFill>
                  </a:tcPr>
                </a:tc>
                <a:extLst>
                  <a:ext uri="{0D108BD9-81ED-4DB2-BD59-A6C34878D82A}">
                    <a16:rowId xmlns:a16="http://schemas.microsoft.com/office/drawing/2014/main" val="1852209800"/>
                  </a:ext>
                </a:extLst>
              </a:tr>
            </a:tbl>
          </a:graphicData>
        </a:graphic>
      </p:graphicFrame>
      <p:sp>
        <p:nvSpPr>
          <p:cNvPr id="6" name="Rectangle 1">
            <a:extLst>
              <a:ext uri="{FF2B5EF4-FFF2-40B4-BE49-F238E27FC236}">
                <a16:creationId xmlns:a16="http://schemas.microsoft.com/office/drawing/2014/main" id="{613234C6-2F4E-454E-89AC-351FDCA90EC9}"/>
              </a:ext>
            </a:extLst>
          </p:cNvPr>
          <p:cNvSpPr>
            <a:spLocks noChangeArrowheads="1"/>
          </p:cNvSpPr>
          <p:nvPr/>
        </p:nvSpPr>
        <p:spPr bwMode="auto">
          <a:xfrm>
            <a:off x="2328773" y="199476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 name="Content Placeholder 2">
            <a:extLst>
              <a:ext uri="{FF2B5EF4-FFF2-40B4-BE49-F238E27FC236}">
                <a16:creationId xmlns:a16="http://schemas.microsoft.com/office/drawing/2014/main" id="{CA6072C4-0828-BC95-8763-70C3798DCC08}"/>
              </a:ext>
            </a:extLst>
          </p:cNvPr>
          <p:cNvSpPr>
            <a:spLocks noGrp="1"/>
          </p:cNvSpPr>
          <p:nvPr>
            <p:ph sz="quarter" idx="11"/>
          </p:nvPr>
        </p:nvSpPr>
        <p:spPr>
          <a:xfrm>
            <a:off x="397764" y="3083855"/>
            <a:ext cx="4118253" cy="3540318"/>
          </a:xfrm>
        </p:spPr>
        <p:txBody>
          <a:bodyPr/>
          <a:lstStyle/>
          <a:p>
            <a:pPr algn="l" rtl="0" fontAlgn="base"/>
            <a:r>
              <a:rPr lang="en-US" dirty="0">
                <a:solidFill>
                  <a:srgbClr val="404040"/>
                </a:solidFill>
              </a:rPr>
              <a:t>Baseline scenario analogous to tritium release scenarios examined in previous model comparisons</a:t>
            </a:r>
            <a:endParaRPr lang="en-US" b="0" i="0" dirty="0">
              <a:solidFill>
                <a:srgbClr val="3C3C3C"/>
              </a:solidFill>
              <a:effectLst/>
              <a:latin typeface="Arial" panose="020B0604020202020204" pitchFamily="34" charset="0"/>
            </a:endParaRPr>
          </a:p>
          <a:p>
            <a:endParaRPr lang="en-US" dirty="0"/>
          </a:p>
        </p:txBody>
      </p:sp>
    </p:spTree>
    <p:extLst>
      <p:ext uri="{BB962C8B-B14F-4D97-AF65-F5344CB8AC3E}">
        <p14:creationId xmlns:p14="http://schemas.microsoft.com/office/powerpoint/2010/main" val="3543041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045D6-8ED3-4B44-8134-3F43F437235D}"/>
              </a:ext>
            </a:extLst>
          </p:cNvPr>
          <p:cNvSpPr>
            <a:spLocks noGrp="1"/>
          </p:cNvSpPr>
          <p:nvPr>
            <p:ph type="title"/>
          </p:nvPr>
        </p:nvSpPr>
        <p:spPr/>
        <p:txBody>
          <a:bodyPr/>
          <a:lstStyle/>
          <a:p>
            <a:r>
              <a:rPr lang="en-US" dirty="0"/>
              <a:t>Baseline Scenario: Inputs</a:t>
            </a:r>
          </a:p>
        </p:txBody>
      </p:sp>
      <p:sp>
        <p:nvSpPr>
          <p:cNvPr id="3" name="Content Placeholder 2">
            <a:extLst>
              <a:ext uri="{FF2B5EF4-FFF2-40B4-BE49-F238E27FC236}">
                <a16:creationId xmlns:a16="http://schemas.microsoft.com/office/drawing/2014/main" id="{38CCFA99-EF55-4FFC-9385-73BB24E6786D}"/>
              </a:ext>
            </a:extLst>
          </p:cNvPr>
          <p:cNvSpPr>
            <a:spLocks noGrp="1"/>
          </p:cNvSpPr>
          <p:nvPr>
            <p:ph sz="quarter" idx="11"/>
          </p:nvPr>
        </p:nvSpPr>
        <p:spPr>
          <a:xfrm>
            <a:off x="190478" y="1885764"/>
            <a:ext cx="2853664" cy="4279052"/>
          </a:xfrm>
        </p:spPr>
        <p:txBody>
          <a:bodyPr>
            <a:normAutofit fontScale="92500" lnSpcReduction="10000"/>
          </a:bodyPr>
          <a:lstStyle/>
          <a:p>
            <a:pPr marL="342900" indent="-342900" algn="l" rtl="0" fontAlgn="base">
              <a:buFont typeface="Arial" panose="020B0604020202020204" pitchFamily="34" charset="0"/>
              <a:buChar char="•"/>
            </a:pPr>
            <a:r>
              <a:rPr lang="en-US" b="0" i="0" u="none" strike="noStrike" dirty="0">
                <a:solidFill>
                  <a:srgbClr val="404040"/>
                </a:solidFill>
                <a:effectLst/>
                <a:latin typeface="Open Sans" panose="020B0606030504020204" pitchFamily="34" charset="0"/>
              </a:rPr>
              <a:t>MACCS input parameters were selected according to NUREG/CR-7270, SAND2022-12166R</a:t>
            </a:r>
            <a:r>
              <a:rPr lang="en-US" b="0" i="0" dirty="0">
                <a:solidFill>
                  <a:srgbClr val="404040"/>
                </a:solidFill>
                <a:effectLst/>
                <a:latin typeface="Open Sans" panose="020B0606030504020204" pitchFamily="34" charset="0"/>
              </a:rPr>
              <a:t>​ unless otherwise noted</a:t>
            </a:r>
            <a:endParaRPr lang="en-US" b="0" i="0" dirty="0">
              <a:solidFill>
                <a:srgbClr val="3C3C3C"/>
              </a:solidFill>
              <a:effectLst/>
              <a:latin typeface="Arial" panose="020B0604020202020204" pitchFamily="34" charset="0"/>
            </a:endParaRPr>
          </a:p>
          <a:p>
            <a:pPr marL="342900" indent="-342900" algn="l" rtl="0" fontAlgn="base">
              <a:buFont typeface="Arial" panose="020B0604020202020204" pitchFamily="34" charset="0"/>
              <a:buChar char="•"/>
            </a:pPr>
            <a:r>
              <a:rPr lang="en-US" b="0" i="0" u="none" strike="noStrike" dirty="0">
                <a:solidFill>
                  <a:srgbClr val="404040"/>
                </a:solidFill>
                <a:effectLst/>
                <a:latin typeface="Open Sans" panose="020B0606030504020204" pitchFamily="34" charset="0"/>
              </a:rPr>
              <a:t>Input parameters for UFOTRI and ETMOD were selected according to defaults described in their respective user guides</a:t>
            </a:r>
            <a:r>
              <a:rPr lang="en-US" b="0" i="0" dirty="0">
                <a:solidFill>
                  <a:srgbClr val="404040"/>
                </a:solidFill>
                <a:effectLst/>
                <a:latin typeface="Open Sans" panose="020B0606030504020204" pitchFamily="34" charset="0"/>
              </a:rPr>
              <a:t>​</a:t>
            </a:r>
            <a:endParaRPr lang="en-US" b="0" i="0" dirty="0">
              <a:solidFill>
                <a:srgbClr val="3C3C3C"/>
              </a:solidFill>
              <a:effectLst/>
              <a:latin typeface="Arial" panose="020B0604020202020204" pitchFamily="34" charset="0"/>
            </a:endParaRPr>
          </a:p>
          <a:p>
            <a:endParaRPr lang="en-US" dirty="0"/>
          </a:p>
        </p:txBody>
      </p:sp>
      <p:sp>
        <p:nvSpPr>
          <p:cNvPr id="4" name="Slide Number Placeholder 3">
            <a:extLst>
              <a:ext uri="{FF2B5EF4-FFF2-40B4-BE49-F238E27FC236}">
                <a16:creationId xmlns:a16="http://schemas.microsoft.com/office/drawing/2014/main" id="{3899A73C-AC61-4A80-A548-C37E5869C182}"/>
              </a:ext>
            </a:extLst>
          </p:cNvPr>
          <p:cNvSpPr>
            <a:spLocks noGrp="1"/>
          </p:cNvSpPr>
          <p:nvPr>
            <p:ph type="sldNum" sz="quarter" idx="4"/>
          </p:nvPr>
        </p:nvSpPr>
        <p:spPr/>
        <p:txBody>
          <a:bodyPr/>
          <a:lstStyle/>
          <a:p>
            <a:fld id="{4FAB73BC-B049-4115-A692-8D63A059BFB8}" type="slidenum">
              <a:rPr lang="en-US" smtClean="0"/>
              <a:pPr/>
              <a:t>8</a:t>
            </a:fld>
            <a:endParaRPr lang="en-US" dirty="0"/>
          </a:p>
        </p:txBody>
      </p:sp>
      <p:sp>
        <p:nvSpPr>
          <p:cNvPr id="6" name="Rectangle 1">
            <a:extLst>
              <a:ext uri="{FF2B5EF4-FFF2-40B4-BE49-F238E27FC236}">
                <a16:creationId xmlns:a16="http://schemas.microsoft.com/office/drawing/2014/main" id="{613234C6-2F4E-454E-89AC-351FDCA90EC9}"/>
              </a:ext>
            </a:extLst>
          </p:cNvPr>
          <p:cNvSpPr>
            <a:spLocks noChangeArrowheads="1"/>
          </p:cNvSpPr>
          <p:nvPr/>
        </p:nvSpPr>
        <p:spPr bwMode="auto">
          <a:xfrm>
            <a:off x="2328773" y="199476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7" name="Table 7">
            <a:extLst>
              <a:ext uri="{FF2B5EF4-FFF2-40B4-BE49-F238E27FC236}">
                <a16:creationId xmlns:a16="http://schemas.microsoft.com/office/drawing/2014/main" id="{F4319B3A-BA34-E49F-9380-DCA70D6D0EDF}"/>
              </a:ext>
            </a:extLst>
          </p:cNvPr>
          <p:cNvGraphicFramePr>
            <a:graphicFrameLocks noGrp="1"/>
          </p:cNvGraphicFramePr>
          <p:nvPr>
            <p:extLst>
              <p:ext uri="{D42A27DB-BD31-4B8C-83A1-F6EECF244321}">
                <p14:modId xmlns:p14="http://schemas.microsoft.com/office/powerpoint/2010/main" val="1440443964"/>
              </p:ext>
            </p:extLst>
          </p:nvPr>
        </p:nvGraphicFramePr>
        <p:xfrm>
          <a:off x="3184574" y="1689906"/>
          <a:ext cx="8461092" cy="4641446"/>
        </p:xfrm>
        <a:graphic>
          <a:graphicData uri="http://schemas.openxmlformats.org/drawingml/2006/table">
            <a:tbl>
              <a:tblPr firstRow="1" bandRow="1">
                <a:tableStyleId>{5C22544A-7EE6-4342-B048-85BDC9FD1C3A}</a:tableStyleId>
              </a:tblPr>
              <a:tblGrid>
                <a:gridCol w="2267102">
                  <a:extLst>
                    <a:ext uri="{9D8B030D-6E8A-4147-A177-3AD203B41FA5}">
                      <a16:colId xmlns:a16="http://schemas.microsoft.com/office/drawing/2014/main" val="1500559087"/>
                    </a:ext>
                  </a:extLst>
                </a:gridCol>
                <a:gridCol w="1713053">
                  <a:extLst>
                    <a:ext uri="{9D8B030D-6E8A-4147-A177-3AD203B41FA5}">
                      <a16:colId xmlns:a16="http://schemas.microsoft.com/office/drawing/2014/main" val="3442435377"/>
                    </a:ext>
                  </a:extLst>
                </a:gridCol>
                <a:gridCol w="2154703">
                  <a:extLst>
                    <a:ext uri="{9D8B030D-6E8A-4147-A177-3AD203B41FA5}">
                      <a16:colId xmlns:a16="http://schemas.microsoft.com/office/drawing/2014/main" val="1126557949"/>
                    </a:ext>
                  </a:extLst>
                </a:gridCol>
                <a:gridCol w="2326234">
                  <a:extLst>
                    <a:ext uri="{9D8B030D-6E8A-4147-A177-3AD203B41FA5}">
                      <a16:colId xmlns:a16="http://schemas.microsoft.com/office/drawing/2014/main" val="1298825519"/>
                    </a:ext>
                  </a:extLst>
                </a:gridCol>
              </a:tblGrid>
              <a:tr h="369970">
                <a:tc>
                  <a:txBody>
                    <a:bodyPr/>
                    <a:lstStyle/>
                    <a:p>
                      <a:r>
                        <a:rPr lang="en-US" sz="1800" b="1" dirty="0"/>
                        <a:t>Parameter</a:t>
                      </a:r>
                    </a:p>
                  </a:txBody>
                  <a:tcPr/>
                </a:tc>
                <a:tc>
                  <a:txBody>
                    <a:bodyPr/>
                    <a:lstStyle/>
                    <a:p>
                      <a:r>
                        <a:rPr lang="en-US" sz="1800" b="1" dirty="0"/>
                        <a:t>MACCS</a:t>
                      </a:r>
                      <a:endParaRPr lang="en-US" sz="3200" dirty="0"/>
                    </a:p>
                  </a:txBody>
                  <a:tcPr/>
                </a:tc>
                <a:tc>
                  <a:txBody>
                    <a:bodyPr/>
                    <a:lstStyle/>
                    <a:p>
                      <a:r>
                        <a:rPr lang="en-US" sz="1800" b="1" dirty="0"/>
                        <a:t>UFOTRI</a:t>
                      </a:r>
                    </a:p>
                  </a:txBody>
                  <a:tcPr/>
                </a:tc>
                <a:tc>
                  <a:txBody>
                    <a:bodyPr/>
                    <a:lstStyle/>
                    <a:p>
                      <a:r>
                        <a:rPr lang="en-US" sz="1800" b="1" dirty="0"/>
                        <a:t>ETMOD</a:t>
                      </a:r>
                    </a:p>
                  </a:txBody>
                  <a:tcPr/>
                </a:tc>
                <a:extLst>
                  <a:ext uri="{0D108BD9-81ED-4DB2-BD59-A6C34878D82A}">
                    <a16:rowId xmlns:a16="http://schemas.microsoft.com/office/drawing/2014/main" val="1662253560"/>
                  </a:ext>
                </a:extLst>
              </a:tr>
              <a:tr h="1109911">
                <a:tc>
                  <a:txBody>
                    <a:bodyPr/>
                    <a:lstStyle/>
                    <a:p>
                      <a:r>
                        <a:rPr lang="en-US" sz="1600" b="1" dirty="0"/>
                        <a:t>Inhalation Dose Coefficients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HTO: 1.839E-11 </a:t>
                      </a:r>
                      <a:r>
                        <a:rPr lang="en-US" sz="1200" b="1" dirty="0" err="1"/>
                        <a:t>Sv</a:t>
                      </a:r>
                      <a:r>
                        <a:rPr lang="en-US" sz="1200" b="1" dirty="0"/>
                        <a:t>/</a:t>
                      </a:r>
                      <a:r>
                        <a:rPr lang="en-US" sz="1200" b="1" dirty="0" err="1"/>
                        <a:t>Bq</a:t>
                      </a:r>
                      <a:endParaRPr lang="en-US" sz="1200" b="1" dirty="0"/>
                    </a:p>
                    <a:p>
                      <a:endParaRPr lang="en-US" sz="1200" b="1" dirty="0"/>
                    </a:p>
                  </a:txBody>
                  <a:tcPr/>
                </a:tc>
                <a:tc>
                  <a:txBody>
                    <a:bodyPr/>
                    <a:lstStyle/>
                    <a:p>
                      <a:r>
                        <a:rPr lang="en-US" sz="1200" b="1" dirty="0"/>
                        <a:t>HTO: 1.7E-11 </a:t>
                      </a:r>
                      <a:r>
                        <a:rPr lang="en-US" sz="1200" b="1" dirty="0" err="1"/>
                        <a:t>Sv</a:t>
                      </a:r>
                      <a:r>
                        <a:rPr lang="en-US" sz="1200" b="1" dirty="0"/>
                        <a:t>/</a:t>
                      </a:r>
                      <a:r>
                        <a:rPr lang="en-US" sz="1200" b="1" dirty="0" err="1"/>
                        <a:t>Bq</a:t>
                      </a:r>
                      <a:r>
                        <a:rPr lang="en-US" sz="1200" b="1"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HT: 1.7E-15 </a:t>
                      </a:r>
                      <a:r>
                        <a:rPr lang="en-US" sz="1200" b="1" dirty="0" err="1"/>
                        <a:t>Sv</a:t>
                      </a:r>
                      <a:r>
                        <a:rPr lang="en-US" sz="1200" b="1" dirty="0"/>
                        <a:t>/</a:t>
                      </a:r>
                      <a:r>
                        <a:rPr lang="en-US" sz="1200" b="1" dirty="0" err="1"/>
                        <a:t>Bq</a:t>
                      </a:r>
                      <a:endParaRPr lang="en-US" sz="12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OBT: 4.0E-11 </a:t>
                      </a:r>
                      <a:r>
                        <a:rPr lang="en-US" sz="1200" b="1" dirty="0" err="1"/>
                        <a:t>Sv</a:t>
                      </a:r>
                      <a:r>
                        <a:rPr lang="en-US" sz="1200" b="1" dirty="0"/>
                        <a:t>/</a:t>
                      </a:r>
                      <a:r>
                        <a:rPr lang="en-US" sz="1200" b="1" dirty="0" err="1"/>
                        <a:t>Bq</a:t>
                      </a:r>
                      <a:endParaRPr lang="en-US" sz="12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*Later adjusted by 50% to account for skin absorption</a:t>
                      </a:r>
                    </a:p>
                  </a:txBody>
                  <a:tcPr/>
                </a:tc>
                <a:tc>
                  <a:txBody>
                    <a:bodyPr/>
                    <a:lstStyle/>
                    <a:p>
                      <a:r>
                        <a:rPr lang="en-US" sz="1200" b="1" dirty="0"/>
                        <a:t>HTO: 2.00E-11 </a:t>
                      </a:r>
                      <a:r>
                        <a:rPr lang="en-US" sz="1200" b="1" dirty="0" err="1"/>
                        <a:t>Sv</a:t>
                      </a:r>
                      <a:r>
                        <a:rPr lang="en-US" sz="1200" b="1" dirty="0"/>
                        <a:t>/</a:t>
                      </a:r>
                      <a:r>
                        <a:rPr lang="en-US" sz="1200" b="1" dirty="0" err="1"/>
                        <a:t>Bq</a:t>
                      </a:r>
                      <a:endParaRPr lang="en-US" sz="12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HT: 2.4E-15 </a:t>
                      </a:r>
                      <a:r>
                        <a:rPr lang="en-US" sz="1200" b="1" dirty="0" err="1"/>
                        <a:t>Sv</a:t>
                      </a:r>
                      <a:r>
                        <a:rPr lang="en-US" sz="1200" b="1" dirty="0"/>
                        <a:t>/</a:t>
                      </a:r>
                      <a:r>
                        <a:rPr lang="en-US" sz="1200" b="1" dirty="0" err="1"/>
                        <a:t>Bq</a:t>
                      </a:r>
                      <a:endParaRPr lang="en-US" sz="12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OBT: 4.0E-11 </a:t>
                      </a:r>
                      <a:r>
                        <a:rPr lang="en-US" sz="1200" b="1" dirty="0" err="1"/>
                        <a:t>Sv</a:t>
                      </a:r>
                      <a:r>
                        <a:rPr lang="en-US" sz="1200" b="1" dirty="0"/>
                        <a:t>/</a:t>
                      </a:r>
                      <a:r>
                        <a:rPr lang="en-US" sz="1200" b="1" dirty="0" err="1"/>
                        <a:t>Bq</a:t>
                      </a:r>
                      <a:endParaRPr lang="en-US" sz="12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HTO skin absorption factor: 2</a:t>
                      </a:r>
                    </a:p>
                  </a:txBody>
                  <a:tcPr/>
                </a:tc>
                <a:extLst>
                  <a:ext uri="{0D108BD9-81ED-4DB2-BD59-A6C34878D82A}">
                    <a16:rowId xmlns:a16="http://schemas.microsoft.com/office/drawing/2014/main" val="3287430712"/>
                  </a:ext>
                </a:extLst>
              </a:tr>
              <a:tr h="336337">
                <a:tc>
                  <a:txBody>
                    <a:bodyPr/>
                    <a:lstStyle/>
                    <a:p>
                      <a:r>
                        <a:rPr lang="en-US" sz="1600" b="1" dirty="0"/>
                        <a:t>Wake Effects</a:t>
                      </a:r>
                    </a:p>
                  </a:txBody>
                  <a:tcPr/>
                </a:tc>
                <a:tc>
                  <a:txBody>
                    <a:bodyPr/>
                    <a:lstStyle/>
                    <a:p>
                      <a:r>
                        <a:rPr lang="en-US" sz="1200" b="1" dirty="0"/>
                        <a:t>Included</a:t>
                      </a:r>
                    </a:p>
                  </a:txBody>
                  <a:tcPr/>
                </a:tc>
                <a:tc>
                  <a:txBody>
                    <a:bodyPr/>
                    <a:lstStyle/>
                    <a:p>
                      <a:r>
                        <a:rPr lang="en-US" sz="1200" b="1" dirty="0"/>
                        <a:t>Included</a:t>
                      </a:r>
                    </a:p>
                  </a:txBody>
                  <a:tcPr/>
                </a:tc>
                <a:tc>
                  <a:txBody>
                    <a:bodyPr/>
                    <a:lstStyle/>
                    <a:p>
                      <a:r>
                        <a:rPr lang="en-US" sz="1200" b="1" dirty="0"/>
                        <a:t>Included</a:t>
                      </a:r>
                    </a:p>
                  </a:txBody>
                  <a:tcPr/>
                </a:tc>
                <a:extLst>
                  <a:ext uri="{0D108BD9-81ED-4DB2-BD59-A6C34878D82A}">
                    <a16:rowId xmlns:a16="http://schemas.microsoft.com/office/drawing/2014/main" val="1569754213"/>
                  </a:ext>
                </a:extLst>
              </a:tr>
              <a:tr h="504505">
                <a:tc>
                  <a:txBody>
                    <a:bodyPr/>
                    <a:lstStyle/>
                    <a:p>
                      <a:r>
                        <a:rPr lang="en-US" sz="1600" b="1" dirty="0"/>
                        <a:t>Surface Roughness</a:t>
                      </a:r>
                    </a:p>
                  </a:txBody>
                  <a:tcPr/>
                </a:tc>
                <a:tc>
                  <a:txBody>
                    <a:bodyPr/>
                    <a:lstStyle/>
                    <a:p>
                      <a:r>
                        <a:rPr lang="en-US" sz="1200" b="1" dirty="0"/>
                        <a:t>0.03 m</a:t>
                      </a:r>
                    </a:p>
                  </a:txBody>
                  <a:tcPr/>
                </a:tc>
                <a:tc>
                  <a:txBody>
                    <a:bodyPr/>
                    <a:lstStyle/>
                    <a:p>
                      <a:r>
                        <a:rPr lang="en-US" sz="1200" b="1" dirty="0"/>
                        <a:t>Low plants, rural areas, Z &lt; 10 cm to 1 m</a:t>
                      </a:r>
                    </a:p>
                  </a:txBody>
                  <a:tcPr/>
                </a:tc>
                <a:tc>
                  <a:txBody>
                    <a:bodyPr/>
                    <a:lstStyle/>
                    <a:p>
                      <a:r>
                        <a:rPr lang="en-US" sz="1200" b="1" dirty="0"/>
                        <a:t>0.03 m</a:t>
                      </a:r>
                    </a:p>
                  </a:txBody>
                  <a:tcPr/>
                </a:tc>
                <a:extLst>
                  <a:ext uri="{0D108BD9-81ED-4DB2-BD59-A6C34878D82A}">
                    <a16:rowId xmlns:a16="http://schemas.microsoft.com/office/drawing/2014/main" val="2398359441"/>
                  </a:ext>
                </a:extLst>
              </a:tr>
              <a:tr h="908109">
                <a:tc>
                  <a:txBody>
                    <a:bodyPr/>
                    <a:lstStyle/>
                    <a:p>
                      <a:r>
                        <a:rPr lang="en-US" sz="1600" b="1" dirty="0"/>
                        <a:t>Dry Deposition Velocity</a:t>
                      </a:r>
                    </a:p>
                  </a:txBody>
                  <a:tcPr/>
                </a:tc>
                <a:tc>
                  <a:txBody>
                    <a:bodyPr/>
                    <a:lstStyle/>
                    <a:p>
                      <a:r>
                        <a:rPr lang="en-US" sz="1200" b="1" dirty="0"/>
                        <a:t>0.003 m/s</a:t>
                      </a:r>
                    </a:p>
                  </a:txBody>
                  <a:tcPr/>
                </a:tc>
                <a:tc>
                  <a:txBody>
                    <a:bodyPr/>
                    <a:lstStyle/>
                    <a:p>
                      <a:r>
                        <a:rPr lang="en-US" sz="1200" b="1" kern="1200" dirty="0">
                          <a:solidFill>
                            <a:schemeClr val="dk1"/>
                          </a:solidFill>
                          <a:effectLst/>
                          <a:latin typeface="+mn-lt"/>
                          <a:ea typeface="+mn-ea"/>
                          <a:cs typeface="+mn-cs"/>
                        </a:rPr>
                        <a:t>0.0005 m/s for HT-gas</a:t>
                      </a:r>
                    </a:p>
                    <a:p>
                      <a:r>
                        <a:rPr lang="en-US" sz="1200" b="1" kern="1200" dirty="0">
                          <a:solidFill>
                            <a:schemeClr val="dk1"/>
                          </a:solidFill>
                          <a:effectLst/>
                          <a:latin typeface="+mn-lt"/>
                          <a:ea typeface="+mn-ea"/>
                          <a:cs typeface="+mn-cs"/>
                        </a:rPr>
                        <a:t>0.005 m/s for HTO-</a:t>
                      </a:r>
                      <a:r>
                        <a:rPr lang="en-US" sz="1200" b="1" kern="1200" dirty="0" err="1">
                          <a:solidFill>
                            <a:schemeClr val="dk1"/>
                          </a:solidFill>
                          <a:effectLst/>
                          <a:latin typeface="+mn-lt"/>
                          <a:ea typeface="+mn-ea"/>
                          <a:cs typeface="+mn-cs"/>
                        </a:rPr>
                        <a:t>vapour</a:t>
                      </a:r>
                      <a:endParaRPr lang="en-US" sz="1200" b="1" kern="1200" dirty="0">
                        <a:solidFill>
                          <a:schemeClr val="dk1"/>
                        </a:solidFill>
                        <a:effectLst/>
                        <a:latin typeface="+mn-lt"/>
                        <a:ea typeface="+mn-ea"/>
                        <a:cs typeface="+mn-cs"/>
                      </a:endParaRPr>
                    </a:p>
                    <a:p>
                      <a:r>
                        <a:rPr lang="en-US" sz="1200" b="1" kern="1200" dirty="0">
                          <a:solidFill>
                            <a:schemeClr val="dk1"/>
                          </a:solidFill>
                          <a:effectLst/>
                          <a:latin typeface="+mn-lt"/>
                          <a:ea typeface="+mn-ea"/>
                          <a:cs typeface="+mn-cs"/>
                        </a:rPr>
                        <a:t>Resistance model flag selected</a:t>
                      </a:r>
                      <a:endParaRPr lang="en-US" sz="1200" b="1" dirty="0"/>
                    </a:p>
                  </a:txBody>
                  <a:tcPr/>
                </a:tc>
                <a:tc>
                  <a:txBody>
                    <a:bodyPr/>
                    <a:lstStyle/>
                    <a:p>
                      <a:r>
                        <a:rPr lang="en-US" sz="1200" b="1" dirty="0"/>
                        <a:t>Unspecified (defaults were used)</a:t>
                      </a:r>
                    </a:p>
                  </a:txBody>
                  <a:tcPr/>
                </a:tc>
                <a:extLst>
                  <a:ext uri="{0D108BD9-81ED-4DB2-BD59-A6C34878D82A}">
                    <a16:rowId xmlns:a16="http://schemas.microsoft.com/office/drawing/2014/main" val="3180669530"/>
                  </a:ext>
                </a:extLst>
              </a:tr>
              <a:tr h="908109">
                <a:tc>
                  <a:txBody>
                    <a:bodyPr/>
                    <a:lstStyle/>
                    <a:p>
                      <a:r>
                        <a:rPr lang="en-US" sz="1600" b="1" dirty="0"/>
                        <a:t>Resuspension/ Reemission Parameters</a:t>
                      </a:r>
                    </a:p>
                  </a:txBody>
                  <a:tcPr/>
                </a:tc>
                <a:tc>
                  <a:txBody>
                    <a:bodyPr/>
                    <a:lstStyle/>
                    <a:p>
                      <a:r>
                        <a:rPr lang="en-US" sz="1200" b="1" dirty="0"/>
                        <a:t>Default short- and long- term resuspension factors</a:t>
                      </a:r>
                    </a:p>
                  </a:txBody>
                  <a:tcPr/>
                </a:tc>
                <a:tc>
                  <a:txBody>
                    <a:bodyPr/>
                    <a:lstStyle/>
                    <a:p>
                      <a:r>
                        <a:rPr lang="en-US" sz="1200" b="1" dirty="0"/>
                        <a:t>Default values</a:t>
                      </a:r>
                    </a:p>
                    <a:p>
                      <a:r>
                        <a:rPr lang="en-US" sz="1200" b="1" dirty="0"/>
                        <a:t>Minimal duration of reemission process : 70 hours</a:t>
                      </a:r>
                    </a:p>
                  </a:txBody>
                  <a:tcPr/>
                </a:tc>
                <a:tc>
                  <a:txBody>
                    <a:bodyPr/>
                    <a:lstStyle/>
                    <a:p>
                      <a:r>
                        <a:rPr lang="en-US" sz="1200" b="1" dirty="0"/>
                        <a:t>Unspecified (defaults were used)</a:t>
                      </a:r>
                    </a:p>
                  </a:txBody>
                  <a:tcPr/>
                </a:tc>
                <a:extLst>
                  <a:ext uri="{0D108BD9-81ED-4DB2-BD59-A6C34878D82A}">
                    <a16:rowId xmlns:a16="http://schemas.microsoft.com/office/drawing/2014/main" val="1659328344"/>
                  </a:ext>
                </a:extLst>
              </a:tr>
              <a:tr h="504505">
                <a:tc>
                  <a:txBody>
                    <a:bodyPr/>
                    <a:lstStyle/>
                    <a:p>
                      <a:r>
                        <a:rPr lang="en-US" sz="1600" b="1" dirty="0"/>
                        <a:t>Breathing Rate</a:t>
                      </a:r>
                    </a:p>
                  </a:txBody>
                  <a:tcPr/>
                </a:tc>
                <a:tc>
                  <a:txBody>
                    <a:bodyPr/>
                    <a:lstStyle/>
                    <a:p>
                      <a:r>
                        <a:rPr lang="en-US" sz="1200" b="1" dirty="0"/>
                        <a:t>2.66E-04 m</a:t>
                      </a:r>
                      <a:r>
                        <a:rPr lang="en-US" sz="1200" b="1" baseline="30000" dirty="0"/>
                        <a:t>3</a:t>
                      </a:r>
                      <a:r>
                        <a:rPr lang="en-US" sz="1200" b="1" dirty="0"/>
                        <a:t>/s</a:t>
                      </a:r>
                    </a:p>
                  </a:txBody>
                  <a:tcPr/>
                </a:tc>
                <a:tc>
                  <a:txBody>
                    <a:bodyPr/>
                    <a:lstStyle/>
                    <a:p>
                      <a:r>
                        <a:rPr lang="en-US" sz="1200" b="1" dirty="0"/>
                        <a:t>2.66E-04 m</a:t>
                      </a:r>
                      <a:r>
                        <a:rPr lang="en-US" sz="1200" b="1" baseline="30000" dirty="0"/>
                        <a:t>3</a:t>
                      </a:r>
                      <a:r>
                        <a:rPr lang="en-US" sz="1200" b="1" dirty="0"/>
                        <a:t>/s</a:t>
                      </a:r>
                    </a:p>
                    <a:p>
                      <a:endParaRPr lang="en-US" sz="12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2.66E-04 m</a:t>
                      </a:r>
                      <a:r>
                        <a:rPr lang="en-US" sz="1200" b="1" baseline="30000" dirty="0"/>
                        <a:t>3</a:t>
                      </a:r>
                      <a:r>
                        <a:rPr lang="en-US" sz="1200" b="1" dirty="0"/>
                        <a:t>/s</a:t>
                      </a:r>
                    </a:p>
                    <a:p>
                      <a:endParaRPr lang="en-US" sz="1200" b="1" dirty="0"/>
                    </a:p>
                  </a:txBody>
                  <a:tcPr/>
                </a:tc>
                <a:extLst>
                  <a:ext uri="{0D108BD9-81ED-4DB2-BD59-A6C34878D82A}">
                    <a16:rowId xmlns:a16="http://schemas.microsoft.com/office/drawing/2014/main" val="3949033603"/>
                  </a:ext>
                </a:extLst>
              </a:tr>
            </a:tbl>
          </a:graphicData>
        </a:graphic>
      </p:graphicFrame>
    </p:spTree>
    <p:extLst>
      <p:ext uri="{BB962C8B-B14F-4D97-AF65-F5344CB8AC3E}">
        <p14:creationId xmlns:p14="http://schemas.microsoft.com/office/powerpoint/2010/main" val="1482129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CCC7F-36ED-4619-9C47-653ED04503E1}"/>
              </a:ext>
            </a:extLst>
          </p:cNvPr>
          <p:cNvSpPr>
            <a:spLocks noGrp="1"/>
          </p:cNvSpPr>
          <p:nvPr>
            <p:ph type="title"/>
          </p:nvPr>
        </p:nvSpPr>
        <p:spPr/>
        <p:txBody>
          <a:bodyPr/>
          <a:lstStyle/>
          <a:p>
            <a:r>
              <a:rPr lang="en-US" dirty="0"/>
              <a:t>Baseline scenario: results</a:t>
            </a:r>
          </a:p>
        </p:txBody>
      </p:sp>
      <p:sp>
        <p:nvSpPr>
          <p:cNvPr id="4" name="Slide Number Placeholder 3">
            <a:extLst>
              <a:ext uri="{FF2B5EF4-FFF2-40B4-BE49-F238E27FC236}">
                <a16:creationId xmlns:a16="http://schemas.microsoft.com/office/drawing/2014/main" id="{7DB4756B-B142-4968-B9E8-3045CE8585F5}"/>
              </a:ext>
            </a:extLst>
          </p:cNvPr>
          <p:cNvSpPr>
            <a:spLocks noGrp="1"/>
          </p:cNvSpPr>
          <p:nvPr>
            <p:ph type="sldNum" sz="quarter" idx="4"/>
          </p:nvPr>
        </p:nvSpPr>
        <p:spPr/>
        <p:txBody>
          <a:bodyPr/>
          <a:lstStyle/>
          <a:p>
            <a:fld id="{4FAB73BC-B049-4115-A692-8D63A059BFB8}" type="slidenum">
              <a:rPr lang="en-US" smtClean="0"/>
              <a:pPr/>
              <a:t>9</a:t>
            </a:fld>
            <a:endParaRPr lang="en-US" dirty="0"/>
          </a:p>
        </p:txBody>
      </p:sp>
      <p:sp>
        <p:nvSpPr>
          <p:cNvPr id="7" name="TextBox 6">
            <a:extLst>
              <a:ext uri="{FF2B5EF4-FFF2-40B4-BE49-F238E27FC236}">
                <a16:creationId xmlns:a16="http://schemas.microsoft.com/office/drawing/2014/main" id="{0C21B79D-E181-1C07-179A-4E64CB9717AF}"/>
              </a:ext>
            </a:extLst>
          </p:cNvPr>
          <p:cNvSpPr txBox="1"/>
          <p:nvPr/>
        </p:nvSpPr>
        <p:spPr>
          <a:xfrm>
            <a:off x="397764" y="6073893"/>
            <a:ext cx="11247902" cy="646331"/>
          </a:xfrm>
          <a:prstGeom prst="rect">
            <a:avLst/>
          </a:prstGeom>
          <a:noFill/>
        </p:spPr>
        <p:txBody>
          <a:bodyPr wrap="square">
            <a:spAutoFit/>
          </a:bodyPr>
          <a:lstStyle/>
          <a:p>
            <a:pPr marL="463550" indent="-463550"/>
            <a:r>
              <a:rPr lang="en-US" sz="1200" i="1" dirty="0">
                <a:solidFill>
                  <a:srgbClr val="44546A"/>
                </a:solidFill>
                <a:effectLst/>
                <a:latin typeface="Arial" panose="020B0604020202020204" pitchFamily="34" charset="0"/>
                <a:ea typeface="Calibri" panose="020F0502020204030204" pitchFamily="34" charset="0"/>
              </a:rPr>
              <a:t>Notes: 1) ETMOD </a:t>
            </a:r>
            <a:r>
              <a:rPr lang="en-US" sz="1200" i="1" dirty="0">
                <a:solidFill>
                  <a:srgbClr val="44546A"/>
                </a:solidFill>
                <a:latin typeface="Arial" panose="020B0604020202020204" pitchFamily="34" charset="0"/>
                <a:ea typeface="Calibri" panose="020F0502020204030204" pitchFamily="34" charset="0"/>
              </a:rPr>
              <a:t>outputs do</a:t>
            </a:r>
            <a:r>
              <a:rPr lang="en-US" sz="1200" i="1" dirty="0">
                <a:solidFill>
                  <a:srgbClr val="44546A"/>
                </a:solidFill>
                <a:effectLst/>
                <a:latin typeface="Arial" panose="020B0604020202020204" pitchFamily="34" charset="0"/>
                <a:ea typeface="Calibri" panose="020F0502020204030204" pitchFamily="34" charset="0"/>
              </a:rPr>
              <a:t> not differentiate between inhalation doses from plume </a:t>
            </a:r>
            <a:r>
              <a:rPr lang="en-US" sz="1200" i="1" dirty="0">
                <a:solidFill>
                  <a:srgbClr val="44546A"/>
                </a:solidFill>
                <a:latin typeface="Arial" panose="020B0604020202020204" pitchFamily="34" charset="0"/>
                <a:ea typeface="Calibri" panose="020F0502020204030204" pitchFamily="34" charset="0"/>
              </a:rPr>
              <a:t>and from re</a:t>
            </a:r>
            <a:r>
              <a:rPr lang="en-US" sz="1200" i="1" dirty="0">
                <a:solidFill>
                  <a:srgbClr val="44546A"/>
                </a:solidFill>
                <a:effectLst/>
                <a:latin typeface="Arial" panose="020B0604020202020204" pitchFamily="34" charset="0"/>
                <a:ea typeface="Calibri" panose="020F0502020204030204" pitchFamily="34" charset="0"/>
              </a:rPr>
              <a:t>emission </a:t>
            </a:r>
            <a:br>
              <a:rPr lang="en-US" sz="1200" i="1" dirty="0">
                <a:solidFill>
                  <a:srgbClr val="44546A"/>
                </a:solidFill>
                <a:effectLst/>
                <a:latin typeface="Arial" panose="020B0604020202020204" pitchFamily="34" charset="0"/>
                <a:ea typeface="Calibri" panose="020F0502020204030204" pitchFamily="34" charset="0"/>
              </a:rPr>
            </a:br>
            <a:r>
              <a:rPr lang="en-US" sz="1200" i="1" dirty="0">
                <a:solidFill>
                  <a:srgbClr val="44546A"/>
                </a:solidFill>
                <a:effectLst/>
                <a:latin typeface="Arial" panose="020B0604020202020204" pitchFamily="34" charset="0"/>
                <a:ea typeface="Calibri" panose="020F0502020204030204" pitchFamily="34" charset="0"/>
              </a:rPr>
              <a:t>2)The release magnitudes assumed in this analysis were developed for code assessment purposes only.  Actual doses would be based on design and site-specific factors</a:t>
            </a:r>
            <a:endParaRPr lang="en-US" sz="1200" dirty="0"/>
          </a:p>
        </p:txBody>
      </p:sp>
      <p:sp>
        <p:nvSpPr>
          <p:cNvPr id="11" name="Content Placeholder 2">
            <a:extLst>
              <a:ext uri="{FF2B5EF4-FFF2-40B4-BE49-F238E27FC236}">
                <a16:creationId xmlns:a16="http://schemas.microsoft.com/office/drawing/2014/main" id="{8D32DB67-E81B-9A4E-D107-BDFB56538AC4}"/>
              </a:ext>
            </a:extLst>
          </p:cNvPr>
          <p:cNvSpPr>
            <a:spLocks noGrp="1"/>
          </p:cNvSpPr>
          <p:nvPr>
            <p:ph sz="quarter" idx="11"/>
          </p:nvPr>
        </p:nvSpPr>
        <p:spPr>
          <a:xfrm>
            <a:off x="397764" y="2038685"/>
            <a:ext cx="3838570" cy="3540318"/>
          </a:xfrm>
        </p:spPr>
        <p:txBody>
          <a:bodyPr>
            <a:normAutofit fontScale="92500" lnSpcReduction="10000"/>
          </a:bodyPr>
          <a:lstStyle/>
          <a:p>
            <a:pPr marL="342900" indent="-342900" algn="l" rtl="0" fontAlgn="base">
              <a:buFont typeface="Arial" panose="020B0604020202020204" pitchFamily="34" charset="0"/>
              <a:buChar char="•"/>
            </a:pPr>
            <a:r>
              <a:rPr lang="en-US" dirty="0">
                <a:solidFill>
                  <a:srgbClr val="404040"/>
                </a:solidFill>
              </a:rPr>
              <a:t>Doses at 500 m from a postulated 5,000 Ci HTO release are compared</a:t>
            </a:r>
          </a:p>
          <a:p>
            <a:pPr marL="342900" indent="-342900" algn="l" rtl="0" fontAlgn="base">
              <a:buFont typeface="Arial" panose="020B0604020202020204" pitchFamily="34" charset="0"/>
              <a:buChar char="•"/>
            </a:pPr>
            <a:r>
              <a:rPr lang="en-US" dirty="0">
                <a:solidFill>
                  <a:srgbClr val="404040"/>
                </a:solidFill>
              </a:rPr>
              <a:t>Inhalation dose results are broadly similar across models</a:t>
            </a:r>
          </a:p>
          <a:p>
            <a:pPr marL="342900" indent="-342900" algn="l" rtl="0" fontAlgn="base">
              <a:buFont typeface="Arial" panose="020B0604020202020204" pitchFamily="34" charset="0"/>
              <a:buChar char="•"/>
            </a:pPr>
            <a:r>
              <a:rPr lang="en-US" b="0" i="0" dirty="0">
                <a:solidFill>
                  <a:srgbClr val="404040"/>
                </a:solidFill>
                <a:effectLst/>
              </a:rPr>
              <a:t>Re</a:t>
            </a:r>
            <a:r>
              <a:rPr lang="en-US" dirty="0">
                <a:solidFill>
                  <a:srgbClr val="404040"/>
                </a:solidFill>
              </a:rPr>
              <a:t>emission appears to be a small(&lt;10%) component of the total inhalation dose from the HTO release</a:t>
            </a:r>
            <a:endParaRPr lang="en-US" b="0" i="0" dirty="0">
              <a:solidFill>
                <a:srgbClr val="3C3C3C"/>
              </a:solidFill>
              <a:effectLst/>
            </a:endParaRPr>
          </a:p>
          <a:p>
            <a:endParaRPr lang="en-US" dirty="0"/>
          </a:p>
        </p:txBody>
      </p:sp>
      <p:pic>
        <p:nvPicPr>
          <p:cNvPr id="3" name="Picture 2">
            <a:extLst>
              <a:ext uri="{FF2B5EF4-FFF2-40B4-BE49-F238E27FC236}">
                <a16:creationId xmlns:a16="http://schemas.microsoft.com/office/drawing/2014/main" id="{B62A35E6-D58C-3F6A-C862-8C84AC139905}"/>
              </a:ext>
            </a:extLst>
          </p:cNvPr>
          <p:cNvPicPr>
            <a:picLocks noChangeAspect="1"/>
          </p:cNvPicPr>
          <p:nvPr/>
        </p:nvPicPr>
        <p:blipFill>
          <a:blip r:embed="rId3"/>
          <a:stretch>
            <a:fillRect/>
          </a:stretch>
        </p:blipFill>
        <p:spPr>
          <a:xfrm>
            <a:off x="4933792" y="1632036"/>
            <a:ext cx="6358679" cy="4194412"/>
          </a:xfrm>
          <a:prstGeom prst="rect">
            <a:avLst/>
          </a:prstGeom>
        </p:spPr>
      </p:pic>
    </p:spTree>
    <p:extLst>
      <p:ext uri="{BB962C8B-B14F-4D97-AF65-F5344CB8AC3E}">
        <p14:creationId xmlns:p14="http://schemas.microsoft.com/office/powerpoint/2010/main" val="3212780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Sandia Angles_CUI Generic">
  <a:themeElements>
    <a:clrScheme name="SandiaBrandTheme">
      <a:dk1>
        <a:srgbClr val="3C3C3C"/>
      </a:dk1>
      <a:lt1>
        <a:srgbClr val="FFFFFF"/>
      </a:lt1>
      <a:dk2>
        <a:srgbClr val="005376"/>
      </a:dk2>
      <a:lt2>
        <a:srgbClr val="FFFFFF"/>
      </a:lt2>
      <a:accent1>
        <a:srgbClr val="00ADD0"/>
      </a:accent1>
      <a:accent2>
        <a:srgbClr val="6CB312"/>
      </a:accent2>
      <a:accent3>
        <a:srgbClr val="FFA033"/>
      </a:accent3>
      <a:accent4>
        <a:srgbClr val="008E74"/>
      </a:accent4>
      <a:accent5>
        <a:srgbClr val="A92C00"/>
      </a:accent5>
      <a:accent6>
        <a:srgbClr val="7D0D7C"/>
      </a:accent6>
      <a:hlink>
        <a:srgbClr val="27ADCF"/>
      </a:hlink>
      <a:folHlink>
        <a:srgbClr val="2588BA"/>
      </a:folHlink>
    </a:clrScheme>
    <a:fontScheme name="Open Sans Bold &amp; light">
      <a:majorFont>
        <a:latin typeface="Open Sans bold"/>
        <a:ea typeface=""/>
        <a:cs typeface=""/>
      </a:majorFont>
      <a:minorFont>
        <a:latin typeface="Open Sans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Autofit/>
      </a:bodyPr>
      <a:lstStyle>
        <a:defPPr algn="l">
          <a:defRPr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Sandia Angles_CUI Generic">
  <a:themeElements>
    <a:clrScheme name="SandiaBrandTheme">
      <a:dk1>
        <a:srgbClr val="3C3C3C"/>
      </a:dk1>
      <a:lt1>
        <a:srgbClr val="FFFFFF"/>
      </a:lt1>
      <a:dk2>
        <a:srgbClr val="005376"/>
      </a:dk2>
      <a:lt2>
        <a:srgbClr val="FFFFFF"/>
      </a:lt2>
      <a:accent1>
        <a:srgbClr val="00ADD0"/>
      </a:accent1>
      <a:accent2>
        <a:srgbClr val="6CB312"/>
      </a:accent2>
      <a:accent3>
        <a:srgbClr val="FFA033"/>
      </a:accent3>
      <a:accent4>
        <a:srgbClr val="008E74"/>
      </a:accent4>
      <a:accent5>
        <a:srgbClr val="A92C00"/>
      </a:accent5>
      <a:accent6>
        <a:srgbClr val="7D0D7C"/>
      </a:accent6>
      <a:hlink>
        <a:srgbClr val="27ADCF"/>
      </a:hlink>
      <a:folHlink>
        <a:srgbClr val="2588BA"/>
      </a:folHlink>
    </a:clrScheme>
    <a:fontScheme name="Open Sans Bold &amp; light">
      <a:majorFont>
        <a:latin typeface="Open Sans bold"/>
        <a:ea typeface=""/>
        <a:cs typeface=""/>
      </a:majorFont>
      <a:minorFont>
        <a:latin typeface="Open Sans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Autofit/>
      </a:bodyPr>
      <a:lstStyle>
        <a:defPPr algn="l">
          <a:defRPr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e8d01475-c3b5-436a-a065-5def4c64f52e}" enabled="0" method="" siteId="{e8d01475-c3b5-436a-a065-5def4c64f52e}" removed="1"/>
</clbl:labelList>
</file>

<file path=docProps/app.xml><?xml version="1.0" encoding="utf-8"?>
<Properties xmlns="http://schemas.openxmlformats.org/officeDocument/2006/extended-properties" xmlns:vt="http://schemas.openxmlformats.org/officeDocument/2006/docPropsVTypes">
  <Template>Office Theme</Template>
  <TotalTime>6701</TotalTime>
  <Words>2689</Words>
  <Application>Microsoft Office PowerPoint</Application>
  <PresentationFormat>Widescreen</PresentationFormat>
  <Paragraphs>282</Paragraphs>
  <Slides>18</Slides>
  <Notes>8</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18</vt:i4>
      </vt:variant>
    </vt:vector>
  </HeadingPairs>
  <TitlesOfParts>
    <vt:vector size="29" baseType="lpstr">
      <vt:lpstr>Open Sans bold</vt:lpstr>
      <vt:lpstr>Wingdings</vt:lpstr>
      <vt:lpstr>Arial</vt:lpstr>
      <vt:lpstr>Open Sans Light</vt:lpstr>
      <vt:lpstr>Segoe UI</vt:lpstr>
      <vt:lpstr>Open Sans SemiBold</vt:lpstr>
      <vt:lpstr>Times New Roman</vt:lpstr>
      <vt:lpstr>Open Sans</vt:lpstr>
      <vt:lpstr>Garamond</vt:lpstr>
      <vt:lpstr>Sandia Angles_CUI Generic</vt:lpstr>
      <vt:lpstr>1_Sandia Angles_CUI Generic</vt:lpstr>
      <vt:lpstr>Comparison of Tritium DOSE Calculations FROM Selected Codes</vt:lpstr>
      <vt:lpstr>Motivation and Scope</vt:lpstr>
      <vt:lpstr>ACCOUNTING for Tritium Phenomena In MACCs</vt:lpstr>
      <vt:lpstr>Documented ACUTE tritium releases</vt:lpstr>
      <vt:lpstr>Previous MODEL COMPARISON EXERCISES</vt:lpstr>
      <vt:lpstr>Chosen State-of-Practice Models for Comparison</vt:lpstr>
      <vt:lpstr>Baseline Scenario: Scenario definition</vt:lpstr>
      <vt:lpstr>Baseline Scenario: Inputs</vt:lpstr>
      <vt:lpstr>Baseline scenario: results</vt:lpstr>
      <vt:lpstr>Sensitivity Analyses</vt:lpstr>
      <vt:lpstr>100% HTO Release Sensitivity Results</vt:lpstr>
      <vt:lpstr>Mixed HTO/HT Release Sensitivity Results</vt:lpstr>
      <vt:lpstr>100% HT Release Sensitivity Results</vt:lpstr>
      <vt:lpstr>Receptor Distance Comparison</vt:lpstr>
      <vt:lpstr>Dose-Distance Curves for INHALATION arising from A UNIT 1 CURIE Release</vt:lpstr>
      <vt:lpstr>Dose-Distance Curves for Ingestion arising from A UNIT 1 CURIE Release</vt:lpstr>
      <vt:lpstr>SUMMARY: MODELING RELEASES OF HTO vs HT</vt:lpstr>
      <vt:lpstr>Concluding observations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Rejeki Lancar</dc:creator>
  <cp:lastModifiedBy>Smith, Mariah Lee</cp:lastModifiedBy>
  <cp:revision>522</cp:revision>
  <dcterms:created xsi:type="dcterms:W3CDTF">2018-07-21T13:25:45Z</dcterms:created>
  <dcterms:modified xsi:type="dcterms:W3CDTF">2023-08-29T14:39:18Z</dcterms:modified>
</cp:coreProperties>
</file>